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17" r:id="rId4"/>
    <p:sldId id="325" r:id="rId5"/>
    <p:sldId id="326" r:id="rId6"/>
    <p:sldId id="320" r:id="rId7"/>
    <p:sldId id="321" r:id="rId8"/>
    <p:sldId id="319" r:id="rId9"/>
    <p:sldId id="322" r:id="rId10"/>
    <p:sldId id="318" r:id="rId11"/>
    <p:sldId id="323" r:id="rId12"/>
    <p:sldId id="327" r:id="rId13"/>
    <p:sldId id="310" r:id="rId14"/>
    <p:sldId id="329" r:id="rId15"/>
    <p:sldId id="32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65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D44B4-71A8-44CA-923B-C763087CE7CA}"/>
              </a:ext>
            </a:extLst>
          </p:cNvPr>
          <p:cNvSpPr>
            <a:spLocks noGrp="1"/>
          </p:cNvSpPr>
          <p:nvPr>
            <p:ph type="ctrTitle"/>
          </p:nvPr>
        </p:nvSpPr>
        <p:spPr>
          <a:xfrm>
            <a:off x="1524000" y="3292909"/>
            <a:ext cx="9144000" cy="2387600"/>
          </a:xfrm>
        </p:spPr>
        <p:txBody>
          <a:bodyPr anchor="b"/>
          <a:lstStyle>
            <a:lvl1pPr algn="ctr">
              <a:defRPr sz="6000"/>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06738D90-1C19-4B9A-9ACE-EEE40315E400}"/>
              </a:ext>
            </a:extLst>
          </p:cNvPr>
          <p:cNvSpPr>
            <a:spLocks noGrp="1"/>
          </p:cNvSpPr>
          <p:nvPr>
            <p:ph type="dt" sz="half" idx="10"/>
          </p:nvPr>
        </p:nvSpPr>
        <p:spPr/>
        <p:txBody>
          <a:bodyPr/>
          <a:lstStyle/>
          <a:p>
            <a:fld id="{1B24DF77-B53A-4AFA-AE16-A5D78B4DEC6D}" type="datetimeFigureOut">
              <a:rPr lang="en-US" smtClean="0"/>
              <a:t>4/18/2019</a:t>
            </a:fld>
            <a:endParaRPr lang="en-US"/>
          </a:p>
        </p:txBody>
      </p:sp>
      <p:sp>
        <p:nvSpPr>
          <p:cNvPr id="5" name="Footer Placeholder 4">
            <a:extLst>
              <a:ext uri="{FF2B5EF4-FFF2-40B4-BE49-F238E27FC236}">
                <a16:creationId xmlns:a16="http://schemas.microsoft.com/office/drawing/2014/main" id="{A4C58747-7F2B-4189-A7F2-0A351619D2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832BAB-F75A-4644-B2CF-8CD616D033BF}"/>
              </a:ext>
            </a:extLst>
          </p:cNvPr>
          <p:cNvSpPr>
            <a:spLocks noGrp="1"/>
          </p:cNvSpPr>
          <p:nvPr>
            <p:ph type="sldNum" sz="quarter" idx="12"/>
          </p:nvPr>
        </p:nvSpPr>
        <p:spPr/>
        <p:txBody>
          <a:bodyPr/>
          <a:lstStyle/>
          <a:p>
            <a:fld id="{CD9A3830-EC6A-451A-AB94-FD804A16F0E3}" type="slidenum">
              <a:rPr lang="en-US" smtClean="0"/>
              <a:t>‹#›</a:t>
            </a:fld>
            <a:endParaRPr lang="en-US"/>
          </a:p>
        </p:txBody>
      </p:sp>
      <p:pic>
        <p:nvPicPr>
          <p:cNvPr id="7" name="Picture 6">
            <a:extLst>
              <a:ext uri="{FF2B5EF4-FFF2-40B4-BE49-F238E27FC236}">
                <a16:creationId xmlns:a16="http://schemas.microsoft.com/office/drawing/2014/main" id="{730D988E-FFF2-4EF6-9C15-9D1E9DC037A6}"/>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338532" y="858982"/>
            <a:ext cx="7514936" cy="2309579"/>
          </a:xfrm>
          <a:prstGeom prst="rect">
            <a:avLst/>
          </a:prstGeom>
        </p:spPr>
      </p:pic>
    </p:spTree>
    <p:extLst>
      <p:ext uri="{BB962C8B-B14F-4D97-AF65-F5344CB8AC3E}">
        <p14:creationId xmlns:p14="http://schemas.microsoft.com/office/powerpoint/2010/main" val="706909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20C67-907F-4465-8F24-D6D360AB5A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4B0AE7-49BD-470C-ADAF-833A1024EA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1A20C2-0D52-460C-B649-5F89500F2325}"/>
              </a:ext>
            </a:extLst>
          </p:cNvPr>
          <p:cNvSpPr>
            <a:spLocks noGrp="1"/>
          </p:cNvSpPr>
          <p:nvPr>
            <p:ph type="dt" sz="half" idx="10"/>
          </p:nvPr>
        </p:nvSpPr>
        <p:spPr/>
        <p:txBody>
          <a:bodyPr/>
          <a:lstStyle/>
          <a:p>
            <a:fld id="{1B24DF77-B53A-4AFA-AE16-A5D78B4DEC6D}" type="datetimeFigureOut">
              <a:rPr lang="en-US" smtClean="0"/>
              <a:t>4/18/2019</a:t>
            </a:fld>
            <a:endParaRPr lang="en-US"/>
          </a:p>
        </p:txBody>
      </p:sp>
      <p:sp>
        <p:nvSpPr>
          <p:cNvPr id="5" name="Footer Placeholder 4">
            <a:extLst>
              <a:ext uri="{FF2B5EF4-FFF2-40B4-BE49-F238E27FC236}">
                <a16:creationId xmlns:a16="http://schemas.microsoft.com/office/drawing/2014/main" id="{0F92D1AA-15D9-4EEE-BC9E-D81CDE5488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3F793-9FF4-4986-BCEE-B6DC9487B8D4}"/>
              </a:ext>
            </a:extLst>
          </p:cNvPr>
          <p:cNvSpPr>
            <a:spLocks noGrp="1"/>
          </p:cNvSpPr>
          <p:nvPr>
            <p:ph type="sldNum" sz="quarter" idx="12"/>
          </p:nvPr>
        </p:nvSpPr>
        <p:spPr/>
        <p:txBody>
          <a:bodyPr/>
          <a:lstStyle/>
          <a:p>
            <a:fld id="{CD9A3830-EC6A-451A-AB94-FD804A16F0E3}" type="slidenum">
              <a:rPr lang="en-US" smtClean="0"/>
              <a:t>‹#›</a:t>
            </a:fld>
            <a:endParaRPr lang="en-US"/>
          </a:p>
        </p:txBody>
      </p:sp>
    </p:spTree>
    <p:extLst>
      <p:ext uri="{BB962C8B-B14F-4D97-AF65-F5344CB8AC3E}">
        <p14:creationId xmlns:p14="http://schemas.microsoft.com/office/powerpoint/2010/main" val="2445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0B3CF8-12CC-4A68-A82B-8A808879BB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453470-7F26-41B3-A8D0-07795A377B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0B99F1-B9CF-452F-8C07-2D2DE4E52B33}"/>
              </a:ext>
            </a:extLst>
          </p:cNvPr>
          <p:cNvSpPr>
            <a:spLocks noGrp="1"/>
          </p:cNvSpPr>
          <p:nvPr>
            <p:ph type="dt" sz="half" idx="10"/>
          </p:nvPr>
        </p:nvSpPr>
        <p:spPr/>
        <p:txBody>
          <a:bodyPr/>
          <a:lstStyle/>
          <a:p>
            <a:fld id="{1B24DF77-B53A-4AFA-AE16-A5D78B4DEC6D}" type="datetimeFigureOut">
              <a:rPr lang="en-US" smtClean="0"/>
              <a:t>4/18/2019</a:t>
            </a:fld>
            <a:endParaRPr lang="en-US"/>
          </a:p>
        </p:txBody>
      </p:sp>
      <p:sp>
        <p:nvSpPr>
          <p:cNvPr id="5" name="Footer Placeholder 4">
            <a:extLst>
              <a:ext uri="{FF2B5EF4-FFF2-40B4-BE49-F238E27FC236}">
                <a16:creationId xmlns:a16="http://schemas.microsoft.com/office/drawing/2014/main" id="{4937D2F2-26E4-4244-B57F-B628A4BBB7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281671-812D-4C30-8C08-BC4EC3761CF4}"/>
              </a:ext>
            </a:extLst>
          </p:cNvPr>
          <p:cNvSpPr>
            <a:spLocks noGrp="1"/>
          </p:cNvSpPr>
          <p:nvPr>
            <p:ph type="sldNum" sz="quarter" idx="12"/>
          </p:nvPr>
        </p:nvSpPr>
        <p:spPr/>
        <p:txBody>
          <a:bodyPr/>
          <a:lstStyle/>
          <a:p>
            <a:fld id="{CD9A3830-EC6A-451A-AB94-FD804A16F0E3}" type="slidenum">
              <a:rPr lang="en-US" smtClean="0"/>
              <a:t>‹#›</a:t>
            </a:fld>
            <a:endParaRPr lang="en-US"/>
          </a:p>
        </p:txBody>
      </p:sp>
    </p:spTree>
    <p:extLst>
      <p:ext uri="{BB962C8B-B14F-4D97-AF65-F5344CB8AC3E}">
        <p14:creationId xmlns:p14="http://schemas.microsoft.com/office/powerpoint/2010/main" val="3830592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0A5F4-719F-46B4-94A5-62DAD77C98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60FB0A-BEEC-4522-9352-E3115DDFF53E}"/>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B33A7E6-DF95-4AE7-AC98-A6B5F713076C}"/>
              </a:ext>
            </a:extLst>
          </p:cNvPr>
          <p:cNvSpPr>
            <a:spLocks noGrp="1"/>
          </p:cNvSpPr>
          <p:nvPr>
            <p:ph type="dt" sz="half" idx="10"/>
          </p:nvPr>
        </p:nvSpPr>
        <p:spPr/>
        <p:txBody>
          <a:bodyPr/>
          <a:lstStyle/>
          <a:p>
            <a:fld id="{1B24DF77-B53A-4AFA-AE16-A5D78B4DEC6D}" type="datetimeFigureOut">
              <a:rPr lang="en-US" smtClean="0"/>
              <a:t>4/18/2019</a:t>
            </a:fld>
            <a:endParaRPr lang="en-US"/>
          </a:p>
        </p:txBody>
      </p:sp>
      <p:sp>
        <p:nvSpPr>
          <p:cNvPr id="5" name="Footer Placeholder 4">
            <a:extLst>
              <a:ext uri="{FF2B5EF4-FFF2-40B4-BE49-F238E27FC236}">
                <a16:creationId xmlns:a16="http://schemas.microsoft.com/office/drawing/2014/main" id="{FE0F59BE-E0F9-4BE3-A745-9AAD39FA09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F3C71F-BD95-478E-921B-B15B4451F937}"/>
              </a:ext>
            </a:extLst>
          </p:cNvPr>
          <p:cNvSpPr>
            <a:spLocks noGrp="1"/>
          </p:cNvSpPr>
          <p:nvPr>
            <p:ph type="sldNum" sz="quarter" idx="12"/>
          </p:nvPr>
        </p:nvSpPr>
        <p:spPr/>
        <p:txBody>
          <a:bodyPr/>
          <a:lstStyle>
            <a:lvl1pPr>
              <a:defRPr>
                <a:solidFill>
                  <a:schemeClr val="tx1"/>
                </a:solidFill>
              </a:defRPr>
            </a:lvl1pPr>
          </a:lstStyle>
          <a:p>
            <a:fld id="{CD9A3830-EC6A-451A-AB94-FD804A16F0E3}" type="slidenum">
              <a:rPr lang="en-US" smtClean="0"/>
              <a:pPr/>
              <a:t>‹#›</a:t>
            </a:fld>
            <a:endParaRPr lang="en-US" dirty="0"/>
          </a:p>
        </p:txBody>
      </p:sp>
    </p:spTree>
    <p:extLst>
      <p:ext uri="{BB962C8B-B14F-4D97-AF65-F5344CB8AC3E}">
        <p14:creationId xmlns:p14="http://schemas.microsoft.com/office/powerpoint/2010/main" val="470199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92E40-18BF-46C9-A928-F59A91C914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DDA727D-D477-4E17-9D50-190047742C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17E056-8B85-481D-A687-271AE61A78FE}"/>
              </a:ext>
            </a:extLst>
          </p:cNvPr>
          <p:cNvSpPr>
            <a:spLocks noGrp="1"/>
          </p:cNvSpPr>
          <p:nvPr>
            <p:ph type="dt" sz="half" idx="10"/>
          </p:nvPr>
        </p:nvSpPr>
        <p:spPr/>
        <p:txBody>
          <a:bodyPr/>
          <a:lstStyle/>
          <a:p>
            <a:fld id="{1B24DF77-B53A-4AFA-AE16-A5D78B4DEC6D}" type="datetimeFigureOut">
              <a:rPr lang="en-US" smtClean="0"/>
              <a:t>4/18/2019</a:t>
            </a:fld>
            <a:endParaRPr lang="en-US"/>
          </a:p>
        </p:txBody>
      </p:sp>
      <p:sp>
        <p:nvSpPr>
          <p:cNvPr id="5" name="Footer Placeholder 4">
            <a:extLst>
              <a:ext uri="{FF2B5EF4-FFF2-40B4-BE49-F238E27FC236}">
                <a16:creationId xmlns:a16="http://schemas.microsoft.com/office/drawing/2014/main" id="{369F623F-F3F7-47D4-8C08-C57B398F54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940951-01DA-48F4-8B23-2688864086A3}"/>
              </a:ext>
            </a:extLst>
          </p:cNvPr>
          <p:cNvSpPr>
            <a:spLocks noGrp="1"/>
          </p:cNvSpPr>
          <p:nvPr>
            <p:ph type="sldNum" sz="quarter" idx="12"/>
          </p:nvPr>
        </p:nvSpPr>
        <p:spPr/>
        <p:txBody>
          <a:bodyPr/>
          <a:lstStyle/>
          <a:p>
            <a:fld id="{CD9A3830-EC6A-451A-AB94-FD804A16F0E3}" type="slidenum">
              <a:rPr lang="en-US" smtClean="0"/>
              <a:t>‹#›</a:t>
            </a:fld>
            <a:endParaRPr lang="en-US"/>
          </a:p>
        </p:txBody>
      </p:sp>
    </p:spTree>
    <p:extLst>
      <p:ext uri="{BB962C8B-B14F-4D97-AF65-F5344CB8AC3E}">
        <p14:creationId xmlns:p14="http://schemas.microsoft.com/office/powerpoint/2010/main" val="1349411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E1EE7-C9E8-4BE8-9032-A98F42DFCB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83E722-F46C-4299-B59C-01D734472E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70E32E-F70A-4A86-B846-3D6FA8D9D2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9518C9-A79B-4FCD-8B9E-8252CDFD1F0E}"/>
              </a:ext>
            </a:extLst>
          </p:cNvPr>
          <p:cNvSpPr>
            <a:spLocks noGrp="1"/>
          </p:cNvSpPr>
          <p:nvPr>
            <p:ph type="dt" sz="half" idx="10"/>
          </p:nvPr>
        </p:nvSpPr>
        <p:spPr/>
        <p:txBody>
          <a:bodyPr/>
          <a:lstStyle/>
          <a:p>
            <a:fld id="{1B24DF77-B53A-4AFA-AE16-A5D78B4DEC6D}" type="datetimeFigureOut">
              <a:rPr lang="en-US" smtClean="0"/>
              <a:t>4/18/2019</a:t>
            </a:fld>
            <a:endParaRPr lang="en-US"/>
          </a:p>
        </p:txBody>
      </p:sp>
      <p:sp>
        <p:nvSpPr>
          <p:cNvPr id="6" name="Footer Placeholder 5">
            <a:extLst>
              <a:ext uri="{FF2B5EF4-FFF2-40B4-BE49-F238E27FC236}">
                <a16:creationId xmlns:a16="http://schemas.microsoft.com/office/drawing/2014/main" id="{32B52E7F-2029-495A-87B2-65AD372A9C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6C64C6-E1A4-40F5-9857-77ABA4F6AE81}"/>
              </a:ext>
            </a:extLst>
          </p:cNvPr>
          <p:cNvSpPr>
            <a:spLocks noGrp="1"/>
          </p:cNvSpPr>
          <p:nvPr>
            <p:ph type="sldNum" sz="quarter" idx="12"/>
          </p:nvPr>
        </p:nvSpPr>
        <p:spPr/>
        <p:txBody>
          <a:bodyPr/>
          <a:lstStyle/>
          <a:p>
            <a:fld id="{CD9A3830-EC6A-451A-AB94-FD804A16F0E3}" type="slidenum">
              <a:rPr lang="en-US" smtClean="0"/>
              <a:t>‹#›</a:t>
            </a:fld>
            <a:endParaRPr lang="en-US"/>
          </a:p>
        </p:txBody>
      </p:sp>
    </p:spTree>
    <p:extLst>
      <p:ext uri="{BB962C8B-B14F-4D97-AF65-F5344CB8AC3E}">
        <p14:creationId xmlns:p14="http://schemas.microsoft.com/office/powerpoint/2010/main" val="2454164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C3381-4689-4656-8B12-C9148E792B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CD84F3-33AF-4408-A201-29CEA778CA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30110C-1B61-430F-93AE-66D8C946C9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4E45CF6-D9C6-4AC2-A891-AD73019B43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1E4F8C-D8FE-4BF6-9912-5F53E9F71D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961B2-040D-4E4C-88EC-710C0BA029E9}"/>
              </a:ext>
            </a:extLst>
          </p:cNvPr>
          <p:cNvSpPr>
            <a:spLocks noGrp="1"/>
          </p:cNvSpPr>
          <p:nvPr>
            <p:ph type="dt" sz="half" idx="10"/>
          </p:nvPr>
        </p:nvSpPr>
        <p:spPr/>
        <p:txBody>
          <a:bodyPr/>
          <a:lstStyle/>
          <a:p>
            <a:fld id="{1B24DF77-B53A-4AFA-AE16-A5D78B4DEC6D}" type="datetimeFigureOut">
              <a:rPr lang="en-US" smtClean="0"/>
              <a:t>4/18/2019</a:t>
            </a:fld>
            <a:endParaRPr lang="en-US"/>
          </a:p>
        </p:txBody>
      </p:sp>
      <p:sp>
        <p:nvSpPr>
          <p:cNvPr id="8" name="Footer Placeholder 7">
            <a:extLst>
              <a:ext uri="{FF2B5EF4-FFF2-40B4-BE49-F238E27FC236}">
                <a16:creationId xmlns:a16="http://schemas.microsoft.com/office/drawing/2014/main" id="{87F228A0-CA95-46CF-8BC6-E7482267A2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7ACBCA-577D-4BE8-9ED4-E6D53E894EE7}"/>
              </a:ext>
            </a:extLst>
          </p:cNvPr>
          <p:cNvSpPr>
            <a:spLocks noGrp="1"/>
          </p:cNvSpPr>
          <p:nvPr>
            <p:ph type="sldNum" sz="quarter" idx="12"/>
          </p:nvPr>
        </p:nvSpPr>
        <p:spPr/>
        <p:txBody>
          <a:bodyPr/>
          <a:lstStyle/>
          <a:p>
            <a:fld id="{CD9A3830-EC6A-451A-AB94-FD804A16F0E3}" type="slidenum">
              <a:rPr lang="en-US" smtClean="0"/>
              <a:t>‹#›</a:t>
            </a:fld>
            <a:endParaRPr lang="en-US"/>
          </a:p>
        </p:txBody>
      </p:sp>
    </p:spTree>
    <p:extLst>
      <p:ext uri="{BB962C8B-B14F-4D97-AF65-F5344CB8AC3E}">
        <p14:creationId xmlns:p14="http://schemas.microsoft.com/office/powerpoint/2010/main" val="998583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80574-9994-4C31-8799-879099EB61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1379E5-F26E-4916-BFC7-535B458B868D}"/>
              </a:ext>
            </a:extLst>
          </p:cNvPr>
          <p:cNvSpPr>
            <a:spLocks noGrp="1"/>
          </p:cNvSpPr>
          <p:nvPr>
            <p:ph type="dt" sz="half" idx="10"/>
          </p:nvPr>
        </p:nvSpPr>
        <p:spPr/>
        <p:txBody>
          <a:bodyPr/>
          <a:lstStyle/>
          <a:p>
            <a:fld id="{1B24DF77-B53A-4AFA-AE16-A5D78B4DEC6D}" type="datetimeFigureOut">
              <a:rPr lang="en-US" smtClean="0"/>
              <a:t>4/18/2019</a:t>
            </a:fld>
            <a:endParaRPr lang="en-US"/>
          </a:p>
        </p:txBody>
      </p:sp>
      <p:sp>
        <p:nvSpPr>
          <p:cNvPr id="4" name="Footer Placeholder 3">
            <a:extLst>
              <a:ext uri="{FF2B5EF4-FFF2-40B4-BE49-F238E27FC236}">
                <a16:creationId xmlns:a16="http://schemas.microsoft.com/office/drawing/2014/main" id="{57D26018-33AB-4A49-8F51-5A7E26BC0E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3698F8-CE8A-4BF8-A766-9611E7F94E2E}"/>
              </a:ext>
            </a:extLst>
          </p:cNvPr>
          <p:cNvSpPr>
            <a:spLocks noGrp="1"/>
          </p:cNvSpPr>
          <p:nvPr>
            <p:ph type="sldNum" sz="quarter" idx="12"/>
          </p:nvPr>
        </p:nvSpPr>
        <p:spPr/>
        <p:txBody>
          <a:bodyPr/>
          <a:lstStyle/>
          <a:p>
            <a:fld id="{CD9A3830-EC6A-451A-AB94-FD804A16F0E3}" type="slidenum">
              <a:rPr lang="en-US" smtClean="0"/>
              <a:t>‹#›</a:t>
            </a:fld>
            <a:endParaRPr lang="en-US"/>
          </a:p>
        </p:txBody>
      </p:sp>
    </p:spTree>
    <p:extLst>
      <p:ext uri="{BB962C8B-B14F-4D97-AF65-F5344CB8AC3E}">
        <p14:creationId xmlns:p14="http://schemas.microsoft.com/office/powerpoint/2010/main" val="2826185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489321-03BC-45C3-8553-40F0BEBBAD1E}"/>
              </a:ext>
            </a:extLst>
          </p:cNvPr>
          <p:cNvSpPr>
            <a:spLocks noGrp="1"/>
          </p:cNvSpPr>
          <p:nvPr>
            <p:ph type="dt" sz="half" idx="10"/>
          </p:nvPr>
        </p:nvSpPr>
        <p:spPr/>
        <p:txBody>
          <a:bodyPr/>
          <a:lstStyle/>
          <a:p>
            <a:fld id="{1B24DF77-B53A-4AFA-AE16-A5D78B4DEC6D}" type="datetimeFigureOut">
              <a:rPr lang="en-US" smtClean="0"/>
              <a:t>4/18/2019</a:t>
            </a:fld>
            <a:endParaRPr lang="en-US"/>
          </a:p>
        </p:txBody>
      </p:sp>
      <p:sp>
        <p:nvSpPr>
          <p:cNvPr id="3" name="Footer Placeholder 2">
            <a:extLst>
              <a:ext uri="{FF2B5EF4-FFF2-40B4-BE49-F238E27FC236}">
                <a16:creationId xmlns:a16="http://schemas.microsoft.com/office/drawing/2014/main" id="{2FFF5426-732C-4C22-A313-C46EC12845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0F78ED-3303-4270-80DF-C8C56FA0C386}"/>
              </a:ext>
            </a:extLst>
          </p:cNvPr>
          <p:cNvSpPr>
            <a:spLocks noGrp="1"/>
          </p:cNvSpPr>
          <p:nvPr>
            <p:ph type="sldNum" sz="quarter" idx="12"/>
          </p:nvPr>
        </p:nvSpPr>
        <p:spPr/>
        <p:txBody>
          <a:bodyPr/>
          <a:lstStyle/>
          <a:p>
            <a:fld id="{CD9A3830-EC6A-451A-AB94-FD804A16F0E3}" type="slidenum">
              <a:rPr lang="en-US" smtClean="0"/>
              <a:t>‹#›</a:t>
            </a:fld>
            <a:endParaRPr lang="en-US"/>
          </a:p>
        </p:txBody>
      </p:sp>
    </p:spTree>
    <p:extLst>
      <p:ext uri="{BB962C8B-B14F-4D97-AF65-F5344CB8AC3E}">
        <p14:creationId xmlns:p14="http://schemas.microsoft.com/office/powerpoint/2010/main" val="2702878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49727-1EC4-4B38-9393-0DE2374283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0C49C0-5868-4CF1-BFD3-FC17838C88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5448CD-AE07-4EB0-9574-734366A1A1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E0D135-75DE-4106-84EA-43102B2806AC}"/>
              </a:ext>
            </a:extLst>
          </p:cNvPr>
          <p:cNvSpPr>
            <a:spLocks noGrp="1"/>
          </p:cNvSpPr>
          <p:nvPr>
            <p:ph type="dt" sz="half" idx="10"/>
          </p:nvPr>
        </p:nvSpPr>
        <p:spPr/>
        <p:txBody>
          <a:bodyPr/>
          <a:lstStyle/>
          <a:p>
            <a:fld id="{1B24DF77-B53A-4AFA-AE16-A5D78B4DEC6D}" type="datetimeFigureOut">
              <a:rPr lang="en-US" smtClean="0"/>
              <a:t>4/18/2019</a:t>
            </a:fld>
            <a:endParaRPr lang="en-US"/>
          </a:p>
        </p:txBody>
      </p:sp>
      <p:sp>
        <p:nvSpPr>
          <p:cNvPr id="6" name="Footer Placeholder 5">
            <a:extLst>
              <a:ext uri="{FF2B5EF4-FFF2-40B4-BE49-F238E27FC236}">
                <a16:creationId xmlns:a16="http://schemas.microsoft.com/office/drawing/2014/main" id="{0B3A1DED-EF91-4D20-BDAF-0EAFFE33FC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B07D6A-B6CB-4226-B4A2-1A55EEA5BA2F}"/>
              </a:ext>
            </a:extLst>
          </p:cNvPr>
          <p:cNvSpPr>
            <a:spLocks noGrp="1"/>
          </p:cNvSpPr>
          <p:nvPr>
            <p:ph type="sldNum" sz="quarter" idx="12"/>
          </p:nvPr>
        </p:nvSpPr>
        <p:spPr/>
        <p:txBody>
          <a:bodyPr/>
          <a:lstStyle/>
          <a:p>
            <a:fld id="{CD9A3830-EC6A-451A-AB94-FD804A16F0E3}" type="slidenum">
              <a:rPr lang="en-US" smtClean="0"/>
              <a:t>‹#›</a:t>
            </a:fld>
            <a:endParaRPr lang="en-US"/>
          </a:p>
        </p:txBody>
      </p:sp>
    </p:spTree>
    <p:extLst>
      <p:ext uri="{BB962C8B-B14F-4D97-AF65-F5344CB8AC3E}">
        <p14:creationId xmlns:p14="http://schemas.microsoft.com/office/powerpoint/2010/main" val="1220853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A9262-132C-4A4B-898F-866E0E6D52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295827-182F-4104-B373-4BD787AC48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3A69CDB-0937-4A93-9FCC-8E366D624A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83B344-0EB3-470F-9260-A8786CBD472B}"/>
              </a:ext>
            </a:extLst>
          </p:cNvPr>
          <p:cNvSpPr>
            <a:spLocks noGrp="1"/>
          </p:cNvSpPr>
          <p:nvPr>
            <p:ph type="dt" sz="half" idx="10"/>
          </p:nvPr>
        </p:nvSpPr>
        <p:spPr/>
        <p:txBody>
          <a:bodyPr/>
          <a:lstStyle/>
          <a:p>
            <a:fld id="{1B24DF77-B53A-4AFA-AE16-A5D78B4DEC6D}" type="datetimeFigureOut">
              <a:rPr lang="en-US" smtClean="0"/>
              <a:t>4/18/2019</a:t>
            </a:fld>
            <a:endParaRPr lang="en-US"/>
          </a:p>
        </p:txBody>
      </p:sp>
      <p:sp>
        <p:nvSpPr>
          <p:cNvPr id="6" name="Footer Placeholder 5">
            <a:extLst>
              <a:ext uri="{FF2B5EF4-FFF2-40B4-BE49-F238E27FC236}">
                <a16:creationId xmlns:a16="http://schemas.microsoft.com/office/drawing/2014/main" id="{C919B508-8474-48B1-9900-AF9FF7FB82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C493A7-AE0D-4484-978F-CF7A3D210A0A}"/>
              </a:ext>
            </a:extLst>
          </p:cNvPr>
          <p:cNvSpPr>
            <a:spLocks noGrp="1"/>
          </p:cNvSpPr>
          <p:nvPr>
            <p:ph type="sldNum" sz="quarter" idx="12"/>
          </p:nvPr>
        </p:nvSpPr>
        <p:spPr/>
        <p:txBody>
          <a:bodyPr/>
          <a:lstStyle/>
          <a:p>
            <a:fld id="{CD9A3830-EC6A-451A-AB94-FD804A16F0E3}" type="slidenum">
              <a:rPr lang="en-US" smtClean="0"/>
              <a:t>‹#›</a:t>
            </a:fld>
            <a:endParaRPr lang="en-US"/>
          </a:p>
        </p:txBody>
      </p:sp>
    </p:spTree>
    <p:extLst>
      <p:ext uri="{BB962C8B-B14F-4D97-AF65-F5344CB8AC3E}">
        <p14:creationId xmlns:p14="http://schemas.microsoft.com/office/powerpoint/2010/main" val="3823566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489548-93CE-4F16-A713-55640397C003}"/>
              </a:ext>
            </a:extLst>
          </p:cNvPr>
          <p:cNvSpPr/>
          <p:nvPr userDrawn="1"/>
        </p:nvSpPr>
        <p:spPr>
          <a:xfrm>
            <a:off x="0" y="6243782"/>
            <a:ext cx="12192000" cy="614218"/>
          </a:xfrm>
          <a:prstGeom prst="rect">
            <a:avLst/>
          </a:prstGeom>
          <a:solidFill>
            <a:srgbClr val="C92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Placeholder 1">
            <a:extLst>
              <a:ext uri="{FF2B5EF4-FFF2-40B4-BE49-F238E27FC236}">
                <a16:creationId xmlns:a16="http://schemas.microsoft.com/office/drawing/2014/main" id="{A4BE9A4F-FC7B-4354-BB5E-7698FDBE3B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23A68E-20F6-4C1B-84F3-17CE114569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EB56C2-88D2-4B42-8D9F-E1FE34DB51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1B24DF77-B53A-4AFA-AE16-A5D78B4DEC6D}" type="datetimeFigureOut">
              <a:rPr lang="en-US" smtClean="0"/>
              <a:pPr/>
              <a:t>4/18/2019</a:t>
            </a:fld>
            <a:endParaRPr lang="en-US" dirty="0"/>
          </a:p>
        </p:txBody>
      </p:sp>
      <p:sp>
        <p:nvSpPr>
          <p:cNvPr id="5" name="Footer Placeholder 4">
            <a:extLst>
              <a:ext uri="{FF2B5EF4-FFF2-40B4-BE49-F238E27FC236}">
                <a16:creationId xmlns:a16="http://schemas.microsoft.com/office/drawing/2014/main" id="{A7510AC1-4D2B-4604-9E35-BE12D7679A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84453045-9BA1-45CE-8898-112677283564}"/>
              </a:ext>
            </a:extLst>
          </p:cNvPr>
          <p:cNvSpPr>
            <a:spLocks noGrp="1"/>
          </p:cNvSpPr>
          <p:nvPr>
            <p:ph type="sldNum" sz="quarter" idx="4"/>
          </p:nvPr>
        </p:nvSpPr>
        <p:spPr>
          <a:xfrm>
            <a:off x="8610600" y="6356350"/>
            <a:ext cx="1955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CD9A3830-EC6A-451A-AB94-FD804A16F0E3}" type="slidenum">
              <a:rPr lang="en-US" smtClean="0"/>
              <a:pPr/>
              <a:t>‹#›</a:t>
            </a:fld>
            <a:endParaRPr lang="en-US" dirty="0"/>
          </a:p>
        </p:txBody>
      </p:sp>
      <p:pic>
        <p:nvPicPr>
          <p:cNvPr id="8" name="Picture 7">
            <a:extLst>
              <a:ext uri="{FF2B5EF4-FFF2-40B4-BE49-F238E27FC236}">
                <a16:creationId xmlns:a16="http://schemas.microsoft.com/office/drawing/2014/main" id="{35AC9FC5-33F4-4BB0-827E-945B577AA844}"/>
              </a:ext>
            </a:extLst>
          </p:cNvPr>
          <p:cNvPicPr>
            <a:picLocks noChangeAspect="1"/>
          </p:cNvPicPr>
          <p:nvPr userDrawn="1"/>
        </p:nvPicPr>
        <p:blipFill>
          <a:blip r:embed="rId13" cstate="hqprint">
            <a:extLst>
              <a:ext uri="{28A0092B-C50C-407E-A947-70E740481C1C}">
                <a14:useLocalDpi xmlns:a14="http://schemas.microsoft.com/office/drawing/2010/main"/>
              </a:ext>
            </a:extLst>
          </a:blip>
          <a:stretch>
            <a:fillRect/>
          </a:stretch>
        </p:blipFill>
        <p:spPr>
          <a:xfrm>
            <a:off x="10816266" y="6176963"/>
            <a:ext cx="1350334" cy="751132"/>
          </a:xfrm>
          <a:prstGeom prst="rect">
            <a:avLst/>
          </a:prstGeom>
        </p:spPr>
      </p:pic>
    </p:spTree>
    <p:extLst>
      <p:ext uri="{BB962C8B-B14F-4D97-AF65-F5344CB8AC3E}">
        <p14:creationId xmlns:p14="http://schemas.microsoft.com/office/powerpoint/2010/main" val="1634219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s://vimeo.com/32764484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4.xml"/><Relationship Id="rId5" Type="http://schemas.openxmlformats.org/officeDocument/2006/relationships/image" Target="cid:image003.png@01D4F483.713AF790" TargetMode="Externa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player.vimeo.com/video/183024492?app_id=122963"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1A2B3-C4C5-455F-9F6B-D828A821EE4E}"/>
              </a:ext>
            </a:extLst>
          </p:cNvPr>
          <p:cNvSpPr>
            <a:spLocks noGrp="1"/>
          </p:cNvSpPr>
          <p:nvPr>
            <p:ph type="ctrTitle"/>
          </p:nvPr>
        </p:nvSpPr>
        <p:spPr/>
        <p:txBody>
          <a:bodyPr/>
          <a:lstStyle/>
          <a:p>
            <a:r>
              <a:rPr lang="en-US" dirty="0"/>
              <a:t>Fitness Center Solution</a:t>
            </a:r>
          </a:p>
        </p:txBody>
      </p:sp>
    </p:spTree>
    <p:extLst>
      <p:ext uri="{BB962C8B-B14F-4D97-AF65-F5344CB8AC3E}">
        <p14:creationId xmlns:p14="http://schemas.microsoft.com/office/powerpoint/2010/main" val="2000037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FC8A7A1-870D-4C4F-A7A5-118BA35EFDE7}"/>
              </a:ext>
            </a:extLst>
          </p:cNvPr>
          <p:cNvSpPr>
            <a:spLocks noGrp="1"/>
          </p:cNvSpPr>
          <p:nvPr>
            <p:ph type="title"/>
          </p:nvPr>
        </p:nvSpPr>
        <p:spPr>
          <a:xfrm>
            <a:off x="474169" y="365126"/>
            <a:ext cx="10879632" cy="871766"/>
          </a:xfrm>
        </p:spPr>
        <p:txBody>
          <a:bodyPr/>
          <a:lstStyle/>
          <a:p>
            <a:r>
              <a:rPr lang="en-US" dirty="0"/>
              <a:t>Hardware</a:t>
            </a:r>
          </a:p>
        </p:txBody>
      </p:sp>
      <p:pic>
        <p:nvPicPr>
          <p:cNvPr id="9" name="Picture 8">
            <a:extLst>
              <a:ext uri="{FF2B5EF4-FFF2-40B4-BE49-F238E27FC236}">
                <a16:creationId xmlns:a16="http://schemas.microsoft.com/office/drawing/2014/main" id="{EEAAC581-A703-47F0-8FC2-CE514866C5E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77325" y="2048966"/>
            <a:ext cx="6036597" cy="3704734"/>
          </a:xfrm>
          <a:prstGeom prst="rect">
            <a:avLst/>
          </a:prstGeom>
        </p:spPr>
      </p:pic>
      <p:pic>
        <p:nvPicPr>
          <p:cNvPr id="11" name="Picture 10">
            <a:extLst>
              <a:ext uri="{FF2B5EF4-FFF2-40B4-BE49-F238E27FC236}">
                <a16:creationId xmlns:a16="http://schemas.microsoft.com/office/drawing/2014/main" id="{09372053-C6C5-4B21-80C3-17DF39FE6E4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378343" y="3901333"/>
            <a:ext cx="3707579" cy="1801883"/>
          </a:xfrm>
          <a:prstGeom prst="rect">
            <a:avLst/>
          </a:prstGeom>
        </p:spPr>
      </p:pic>
      <p:sp>
        <p:nvSpPr>
          <p:cNvPr id="12" name="TextBox 11">
            <a:extLst>
              <a:ext uri="{FF2B5EF4-FFF2-40B4-BE49-F238E27FC236}">
                <a16:creationId xmlns:a16="http://schemas.microsoft.com/office/drawing/2014/main" id="{8162C030-9416-4CE2-B15C-944B5B006BA7}"/>
              </a:ext>
            </a:extLst>
          </p:cNvPr>
          <p:cNvSpPr txBox="1"/>
          <p:nvPr/>
        </p:nvSpPr>
        <p:spPr>
          <a:xfrm>
            <a:off x="474168" y="1429523"/>
            <a:ext cx="5216621" cy="646331"/>
          </a:xfrm>
          <a:prstGeom prst="rect">
            <a:avLst/>
          </a:prstGeom>
          <a:noFill/>
        </p:spPr>
        <p:txBody>
          <a:bodyPr wrap="none" rtlCol="0">
            <a:spAutoFit/>
          </a:bodyPr>
          <a:lstStyle/>
          <a:p>
            <a:r>
              <a:rPr lang="en-US" b="1" dirty="0"/>
              <a:t>Hub  </a:t>
            </a:r>
            <a:r>
              <a:rPr lang="en-US" dirty="0"/>
              <a:t>- Creates private wireless network and manages </a:t>
            </a:r>
          </a:p>
          <a:p>
            <a:r>
              <a:rPr lang="en-US" dirty="0"/>
              <a:t>sensor connectivity</a:t>
            </a:r>
          </a:p>
        </p:txBody>
      </p:sp>
      <p:sp>
        <p:nvSpPr>
          <p:cNvPr id="13" name="TextBox 12">
            <a:extLst>
              <a:ext uri="{FF2B5EF4-FFF2-40B4-BE49-F238E27FC236}">
                <a16:creationId xmlns:a16="http://schemas.microsoft.com/office/drawing/2014/main" id="{F7F40C3A-632A-4DD7-BC8F-BA6346E20272}"/>
              </a:ext>
            </a:extLst>
          </p:cNvPr>
          <p:cNvSpPr txBox="1"/>
          <p:nvPr/>
        </p:nvSpPr>
        <p:spPr>
          <a:xfrm>
            <a:off x="7312730" y="2416261"/>
            <a:ext cx="4041071" cy="1200329"/>
          </a:xfrm>
          <a:prstGeom prst="rect">
            <a:avLst/>
          </a:prstGeom>
          <a:noFill/>
        </p:spPr>
        <p:txBody>
          <a:bodyPr wrap="square" rtlCol="0">
            <a:spAutoFit/>
          </a:bodyPr>
          <a:lstStyle/>
          <a:p>
            <a:r>
              <a:rPr lang="en-US" b="1" dirty="0"/>
              <a:t>Sensors </a:t>
            </a:r>
            <a:r>
              <a:rPr lang="en-US" dirty="0"/>
              <a:t>– Attach one sensor to each fitness equipment item (electronic or mechanical) to report usage, temperature, and humidity</a:t>
            </a:r>
          </a:p>
        </p:txBody>
      </p:sp>
      <p:cxnSp>
        <p:nvCxnSpPr>
          <p:cNvPr id="15" name="Straight Arrow Connector 14">
            <a:extLst>
              <a:ext uri="{FF2B5EF4-FFF2-40B4-BE49-F238E27FC236}">
                <a16:creationId xmlns:a16="http://schemas.microsoft.com/office/drawing/2014/main" id="{11CE6E2C-577D-4033-B3E4-1D56F12ECCA3}"/>
              </a:ext>
            </a:extLst>
          </p:cNvPr>
          <p:cNvCxnSpPr/>
          <p:nvPr/>
        </p:nvCxnSpPr>
        <p:spPr>
          <a:xfrm>
            <a:off x="304591" y="2149311"/>
            <a:ext cx="0" cy="355390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D5D5935-0F6D-43BC-9E9B-BC66737B350B}"/>
              </a:ext>
            </a:extLst>
          </p:cNvPr>
          <p:cNvCxnSpPr>
            <a:cxnSpLocks/>
          </p:cNvCxnSpPr>
          <p:nvPr/>
        </p:nvCxnSpPr>
        <p:spPr>
          <a:xfrm flipH="1">
            <a:off x="477325" y="5834980"/>
            <a:ext cx="593363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6556DB2-5537-41AF-9719-659ABEB8716F}"/>
              </a:ext>
            </a:extLst>
          </p:cNvPr>
          <p:cNvCxnSpPr>
            <a:cxnSpLocks/>
          </p:cNvCxnSpPr>
          <p:nvPr/>
        </p:nvCxnSpPr>
        <p:spPr>
          <a:xfrm flipH="1">
            <a:off x="11055651" y="4114800"/>
            <a:ext cx="30271" cy="9652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E5D9572-9EF4-4F7F-BB85-7FBAAE328D41}"/>
              </a:ext>
            </a:extLst>
          </p:cNvPr>
          <p:cNvCxnSpPr>
            <a:cxnSpLocks/>
          </p:cNvCxnSpPr>
          <p:nvPr/>
        </p:nvCxnSpPr>
        <p:spPr>
          <a:xfrm flipH="1">
            <a:off x="9712960" y="3926263"/>
            <a:ext cx="123952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6BF0D68-0EFD-4E6F-82CD-B60814863FC1}"/>
              </a:ext>
            </a:extLst>
          </p:cNvPr>
          <p:cNvSpPr txBox="1"/>
          <p:nvPr/>
        </p:nvSpPr>
        <p:spPr>
          <a:xfrm>
            <a:off x="3035216" y="5834980"/>
            <a:ext cx="952505" cy="276999"/>
          </a:xfrm>
          <a:prstGeom prst="rect">
            <a:avLst/>
          </a:prstGeom>
          <a:noFill/>
        </p:spPr>
        <p:txBody>
          <a:bodyPr wrap="none" rtlCol="0">
            <a:spAutoFit/>
          </a:bodyPr>
          <a:lstStyle/>
          <a:p>
            <a:r>
              <a:rPr lang="en-US" sz="1200" dirty="0"/>
              <a:t>4 1/2 Inches</a:t>
            </a:r>
          </a:p>
        </p:txBody>
      </p:sp>
      <p:sp>
        <p:nvSpPr>
          <p:cNvPr id="29" name="TextBox 28">
            <a:extLst>
              <a:ext uri="{FF2B5EF4-FFF2-40B4-BE49-F238E27FC236}">
                <a16:creationId xmlns:a16="http://schemas.microsoft.com/office/drawing/2014/main" id="{9FD492C6-6D5E-4583-B557-B87078535E83}"/>
              </a:ext>
            </a:extLst>
          </p:cNvPr>
          <p:cNvSpPr txBox="1"/>
          <p:nvPr/>
        </p:nvSpPr>
        <p:spPr>
          <a:xfrm rot="16200000">
            <a:off x="-288501" y="3841701"/>
            <a:ext cx="987771" cy="276999"/>
          </a:xfrm>
          <a:prstGeom prst="rect">
            <a:avLst/>
          </a:prstGeom>
          <a:noFill/>
        </p:spPr>
        <p:txBody>
          <a:bodyPr wrap="none" rtlCol="0">
            <a:spAutoFit/>
          </a:bodyPr>
          <a:lstStyle/>
          <a:p>
            <a:r>
              <a:rPr lang="en-US" sz="1200" dirty="0"/>
              <a:t>7 3/4  Inches</a:t>
            </a:r>
          </a:p>
        </p:txBody>
      </p:sp>
      <p:sp>
        <p:nvSpPr>
          <p:cNvPr id="30" name="TextBox 29">
            <a:extLst>
              <a:ext uri="{FF2B5EF4-FFF2-40B4-BE49-F238E27FC236}">
                <a16:creationId xmlns:a16="http://schemas.microsoft.com/office/drawing/2014/main" id="{8957C0E6-0D2C-4647-A5B3-B6F5B446C5DD}"/>
              </a:ext>
            </a:extLst>
          </p:cNvPr>
          <p:cNvSpPr txBox="1"/>
          <p:nvPr/>
        </p:nvSpPr>
        <p:spPr>
          <a:xfrm>
            <a:off x="9925863" y="3652404"/>
            <a:ext cx="987771" cy="276999"/>
          </a:xfrm>
          <a:prstGeom prst="rect">
            <a:avLst/>
          </a:prstGeom>
          <a:noFill/>
        </p:spPr>
        <p:txBody>
          <a:bodyPr wrap="none" rtlCol="0">
            <a:spAutoFit/>
          </a:bodyPr>
          <a:lstStyle/>
          <a:p>
            <a:r>
              <a:rPr lang="en-US" sz="1200" dirty="0"/>
              <a:t>2 1/8 Inches</a:t>
            </a:r>
          </a:p>
        </p:txBody>
      </p:sp>
      <p:sp>
        <p:nvSpPr>
          <p:cNvPr id="31" name="TextBox 30">
            <a:extLst>
              <a:ext uri="{FF2B5EF4-FFF2-40B4-BE49-F238E27FC236}">
                <a16:creationId xmlns:a16="http://schemas.microsoft.com/office/drawing/2014/main" id="{EE5508B7-C666-4EE1-A2DB-05D9F8B3C2C1}"/>
              </a:ext>
            </a:extLst>
          </p:cNvPr>
          <p:cNvSpPr txBox="1"/>
          <p:nvPr/>
        </p:nvSpPr>
        <p:spPr>
          <a:xfrm rot="16200000">
            <a:off x="10672462" y="4470186"/>
            <a:ext cx="987771" cy="276999"/>
          </a:xfrm>
          <a:prstGeom prst="rect">
            <a:avLst/>
          </a:prstGeom>
          <a:noFill/>
        </p:spPr>
        <p:txBody>
          <a:bodyPr wrap="none" rtlCol="0">
            <a:spAutoFit/>
          </a:bodyPr>
          <a:lstStyle/>
          <a:p>
            <a:r>
              <a:rPr lang="en-US" sz="1200" dirty="0"/>
              <a:t>1 3/4  Inches</a:t>
            </a:r>
          </a:p>
        </p:txBody>
      </p:sp>
    </p:spTree>
    <p:extLst>
      <p:ext uri="{BB962C8B-B14F-4D97-AF65-F5344CB8AC3E}">
        <p14:creationId xmlns:p14="http://schemas.microsoft.com/office/powerpoint/2010/main" val="48650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7BD189-1592-42BB-98A4-2D93898ADE7D}"/>
              </a:ext>
            </a:extLst>
          </p:cNvPr>
          <p:cNvSpPr>
            <a:spLocks noGrp="1"/>
          </p:cNvSpPr>
          <p:nvPr>
            <p:ph type="title"/>
          </p:nvPr>
        </p:nvSpPr>
        <p:spPr>
          <a:xfrm>
            <a:off x="839788" y="365125"/>
            <a:ext cx="10515600" cy="661035"/>
          </a:xfrm>
        </p:spPr>
        <p:txBody>
          <a:bodyPr>
            <a:normAutofit fontScale="90000"/>
          </a:bodyPr>
          <a:lstStyle/>
          <a:p>
            <a:r>
              <a:rPr lang="en-US" dirty="0"/>
              <a:t>Pricing </a:t>
            </a:r>
          </a:p>
        </p:txBody>
      </p:sp>
      <p:sp>
        <p:nvSpPr>
          <p:cNvPr id="4" name="Text Placeholder 3">
            <a:extLst>
              <a:ext uri="{FF2B5EF4-FFF2-40B4-BE49-F238E27FC236}">
                <a16:creationId xmlns:a16="http://schemas.microsoft.com/office/drawing/2014/main" id="{B60E1563-5E7C-4D3A-A75B-494389516DC6}"/>
              </a:ext>
            </a:extLst>
          </p:cNvPr>
          <p:cNvSpPr>
            <a:spLocks noGrp="1"/>
          </p:cNvSpPr>
          <p:nvPr>
            <p:ph type="body" idx="1"/>
          </p:nvPr>
        </p:nvSpPr>
        <p:spPr>
          <a:xfrm>
            <a:off x="839788" y="1026160"/>
            <a:ext cx="5157787" cy="1478915"/>
          </a:xfrm>
        </p:spPr>
        <p:txBody>
          <a:bodyPr/>
          <a:lstStyle/>
          <a:p>
            <a:r>
              <a:rPr lang="en-US" dirty="0"/>
              <a:t>Hardware</a:t>
            </a:r>
          </a:p>
        </p:txBody>
      </p:sp>
      <p:graphicFrame>
        <p:nvGraphicFramePr>
          <p:cNvPr id="10" name="Content Placeholder 9">
            <a:extLst>
              <a:ext uri="{FF2B5EF4-FFF2-40B4-BE49-F238E27FC236}">
                <a16:creationId xmlns:a16="http://schemas.microsoft.com/office/drawing/2014/main" id="{98EE0782-E4B4-4281-98B0-430CCE85168E}"/>
              </a:ext>
            </a:extLst>
          </p:cNvPr>
          <p:cNvGraphicFramePr>
            <a:graphicFrameLocks noGrp="1"/>
          </p:cNvGraphicFramePr>
          <p:nvPr>
            <p:ph sz="half" idx="2"/>
            <p:extLst>
              <p:ext uri="{D42A27DB-BD31-4B8C-83A1-F6EECF244321}">
                <p14:modId xmlns:p14="http://schemas.microsoft.com/office/powerpoint/2010/main" val="2170851187"/>
              </p:ext>
            </p:extLst>
          </p:nvPr>
        </p:nvGraphicFramePr>
        <p:xfrm>
          <a:off x="839788" y="2505075"/>
          <a:ext cx="5157788" cy="370840"/>
        </p:xfrm>
        <a:graphic>
          <a:graphicData uri="http://schemas.openxmlformats.org/drawingml/2006/table">
            <a:tbl>
              <a:tblPr firstRow="1" bandRow="1">
                <a:tableStyleId>{5C22544A-7EE6-4342-B048-85BDC9FD1C3A}</a:tableStyleId>
              </a:tblPr>
              <a:tblGrid>
                <a:gridCol w="2578894">
                  <a:extLst>
                    <a:ext uri="{9D8B030D-6E8A-4147-A177-3AD203B41FA5}">
                      <a16:colId xmlns:a16="http://schemas.microsoft.com/office/drawing/2014/main" val="4113644441"/>
                    </a:ext>
                  </a:extLst>
                </a:gridCol>
                <a:gridCol w="2578894">
                  <a:extLst>
                    <a:ext uri="{9D8B030D-6E8A-4147-A177-3AD203B41FA5}">
                      <a16:colId xmlns:a16="http://schemas.microsoft.com/office/drawing/2014/main" val="1301786577"/>
                    </a:ext>
                  </a:extLst>
                </a:gridCol>
              </a:tblGrid>
              <a:tr h="370840">
                <a:tc>
                  <a:txBody>
                    <a:bodyPr/>
                    <a:lstStyle/>
                    <a:p>
                      <a:r>
                        <a:rPr lang="en-US" dirty="0"/>
                        <a:t>Hub</a:t>
                      </a:r>
                    </a:p>
                  </a:txBody>
                  <a:tcPr/>
                </a:tc>
                <a:tc>
                  <a:txBody>
                    <a:bodyPr/>
                    <a:lstStyle/>
                    <a:p>
                      <a:r>
                        <a:rPr lang="en-US" dirty="0"/>
                        <a:t>$250</a:t>
                      </a:r>
                    </a:p>
                  </a:txBody>
                  <a:tcPr/>
                </a:tc>
                <a:extLst>
                  <a:ext uri="{0D108BD9-81ED-4DB2-BD59-A6C34878D82A}">
                    <a16:rowId xmlns:a16="http://schemas.microsoft.com/office/drawing/2014/main" val="3479150085"/>
                  </a:ext>
                </a:extLst>
              </a:tr>
            </a:tbl>
          </a:graphicData>
        </a:graphic>
      </p:graphicFrame>
      <p:sp>
        <p:nvSpPr>
          <p:cNvPr id="6" name="Text Placeholder 5">
            <a:extLst>
              <a:ext uri="{FF2B5EF4-FFF2-40B4-BE49-F238E27FC236}">
                <a16:creationId xmlns:a16="http://schemas.microsoft.com/office/drawing/2014/main" id="{AC285943-E770-4332-80E5-0FE53F171C76}"/>
              </a:ext>
            </a:extLst>
          </p:cNvPr>
          <p:cNvSpPr>
            <a:spLocks noGrp="1"/>
          </p:cNvSpPr>
          <p:nvPr>
            <p:ph type="body" sz="quarter" idx="3"/>
          </p:nvPr>
        </p:nvSpPr>
        <p:spPr>
          <a:xfrm>
            <a:off x="6172200" y="1089538"/>
            <a:ext cx="5183188" cy="1415537"/>
          </a:xfrm>
        </p:spPr>
        <p:txBody>
          <a:bodyPr/>
          <a:lstStyle/>
          <a:p>
            <a:r>
              <a:rPr lang="en-US" dirty="0"/>
              <a:t>Subscription Costs</a:t>
            </a:r>
          </a:p>
        </p:txBody>
      </p:sp>
      <p:pic>
        <p:nvPicPr>
          <p:cNvPr id="8" name="Picture 7">
            <a:extLst>
              <a:ext uri="{FF2B5EF4-FFF2-40B4-BE49-F238E27FC236}">
                <a16:creationId xmlns:a16="http://schemas.microsoft.com/office/drawing/2014/main" id="{6A50E27A-B542-4608-A915-B4C2B6216B6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166284" y="4617578"/>
            <a:ext cx="2049340" cy="1257705"/>
          </a:xfrm>
          <a:prstGeom prst="rect">
            <a:avLst/>
          </a:prstGeom>
        </p:spPr>
      </p:pic>
      <p:pic>
        <p:nvPicPr>
          <p:cNvPr id="9" name="Picture 8">
            <a:extLst>
              <a:ext uri="{FF2B5EF4-FFF2-40B4-BE49-F238E27FC236}">
                <a16:creationId xmlns:a16="http://schemas.microsoft.com/office/drawing/2014/main" id="{C1A7524E-2D6E-41D7-81E7-4BBF307AC7B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233725" y="4927208"/>
            <a:ext cx="1444082" cy="701824"/>
          </a:xfrm>
          <a:prstGeom prst="rect">
            <a:avLst/>
          </a:prstGeom>
        </p:spPr>
      </p:pic>
      <p:sp>
        <p:nvSpPr>
          <p:cNvPr id="11" name="Text Placeholder 3">
            <a:extLst>
              <a:ext uri="{FF2B5EF4-FFF2-40B4-BE49-F238E27FC236}">
                <a16:creationId xmlns:a16="http://schemas.microsoft.com/office/drawing/2014/main" id="{81FE5F2D-E8E9-474A-ADEE-3576900F50A2}"/>
              </a:ext>
            </a:extLst>
          </p:cNvPr>
          <p:cNvSpPr txBox="1">
            <a:spLocks/>
          </p:cNvSpPr>
          <p:nvPr/>
        </p:nvSpPr>
        <p:spPr>
          <a:xfrm>
            <a:off x="836612" y="2182739"/>
            <a:ext cx="5157787" cy="147891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Raleway" panose="020B05030301010600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Raleway" panose="020B05030301010600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Raleway" panose="020B05030301010600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Raleway" panose="020B05030301010600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Raleway" panose="020B05030301010600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dirty="0">
              <a:latin typeface="Arial" panose="020B0604020202020204" pitchFamily="34" charset="0"/>
            </a:endParaRPr>
          </a:p>
        </p:txBody>
      </p:sp>
      <p:graphicFrame>
        <p:nvGraphicFramePr>
          <p:cNvPr id="12" name="Content Placeholder 9">
            <a:extLst>
              <a:ext uri="{FF2B5EF4-FFF2-40B4-BE49-F238E27FC236}">
                <a16:creationId xmlns:a16="http://schemas.microsoft.com/office/drawing/2014/main" id="{B4D78CE5-BE82-443C-949E-094A009720CB}"/>
              </a:ext>
            </a:extLst>
          </p:cNvPr>
          <p:cNvGraphicFramePr>
            <a:graphicFrameLocks/>
          </p:cNvGraphicFramePr>
          <p:nvPr>
            <p:extLst>
              <p:ext uri="{D42A27DB-BD31-4B8C-83A1-F6EECF244321}">
                <p14:modId xmlns:p14="http://schemas.microsoft.com/office/powerpoint/2010/main" val="2577923047"/>
              </p:ext>
            </p:extLst>
          </p:nvPr>
        </p:nvGraphicFramePr>
        <p:xfrm>
          <a:off x="836612" y="3661654"/>
          <a:ext cx="5157788" cy="370840"/>
        </p:xfrm>
        <a:graphic>
          <a:graphicData uri="http://schemas.openxmlformats.org/drawingml/2006/table">
            <a:tbl>
              <a:tblPr firstRow="1" bandRow="1">
                <a:tableStyleId>{5C22544A-7EE6-4342-B048-85BDC9FD1C3A}</a:tableStyleId>
              </a:tblPr>
              <a:tblGrid>
                <a:gridCol w="2578894">
                  <a:extLst>
                    <a:ext uri="{9D8B030D-6E8A-4147-A177-3AD203B41FA5}">
                      <a16:colId xmlns:a16="http://schemas.microsoft.com/office/drawing/2014/main" val="4113644441"/>
                    </a:ext>
                  </a:extLst>
                </a:gridCol>
                <a:gridCol w="2578894">
                  <a:extLst>
                    <a:ext uri="{9D8B030D-6E8A-4147-A177-3AD203B41FA5}">
                      <a16:colId xmlns:a16="http://schemas.microsoft.com/office/drawing/2014/main" val="1301786577"/>
                    </a:ext>
                  </a:extLst>
                </a:gridCol>
              </a:tblGrid>
              <a:tr h="370840">
                <a:tc>
                  <a:txBody>
                    <a:bodyPr/>
                    <a:lstStyle/>
                    <a:p>
                      <a:r>
                        <a:rPr lang="en-US" dirty="0"/>
                        <a:t>Sensors</a:t>
                      </a:r>
                    </a:p>
                  </a:txBody>
                  <a:tcPr/>
                </a:tc>
                <a:tc>
                  <a:txBody>
                    <a:bodyPr/>
                    <a:lstStyle/>
                    <a:p>
                      <a:r>
                        <a:rPr lang="en-US" dirty="0"/>
                        <a:t>$70 / </a:t>
                      </a:r>
                      <a:r>
                        <a:rPr lang="en-US" dirty="0" err="1"/>
                        <a:t>ea</a:t>
                      </a:r>
                      <a:endParaRPr lang="en-US" dirty="0"/>
                    </a:p>
                  </a:txBody>
                  <a:tcPr/>
                </a:tc>
                <a:extLst>
                  <a:ext uri="{0D108BD9-81ED-4DB2-BD59-A6C34878D82A}">
                    <a16:rowId xmlns:a16="http://schemas.microsoft.com/office/drawing/2014/main" val="3479150085"/>
                  </a:ext>
                </a:extLst>
              </a:tr>
            </a:tbl>
          </a:graphicData>
        </a:graphic>
      </p:graphicFrame>
      <p:sp>
        <p:nvSpPr>
          <p:cNvPr id="13" name="TextBox 12">
            <a:extLst>
              <a:ext uri="{FF2B5EF4-FFF2-40B4-BE49-F238E27FC236}">
                <a16:creationId xmlns:a16="http://schemas.microsoft.com/office/drawing/2014/main" id="{D7EC6FA8-98E8-450B-94F7-C968D01F3269}"/>
              </a:ext>
            </a:extLst>
          </p:cNvPr>
          <p:cNvSpPr txBox="1"/>
          <p:nvPr/>
        </p:nvSpPr>
        <p:spPr>
          <a:xfrm>
            <a:off x="833435" y="2783696"/>
            <a:ext cx="2715039" cy="276999"/>
          </a:xfrm>
          <a:prstGeom prst="rect">
            <a:avLst/>
          </a:prstGeom>
          <a:noFill/>
        </p:spPr>
        <p:txBody>
          <a:bodyPr wrap="none" rtlCol="0">
            <a:spAutoFit/>
          </a:bodyPr>
          <a:lstStyle/>
          <a:p>
            <a:r>
              <a:rPr lang="en-US" sz="1200" dirty="0"/>
              <a:t>One hub required for each fitness center</a:t>
            </a:r>
          </a:p>
        </p:txBody>
      </p:sp>
      <p:sp>
        <p:nvSpPr>
          <p:cNvPr id="16" name="TextBox 15">
            <a:extLst>
              <a:ext uri="{FF2B5EF4-FFF2-40B4-BE49-F238E27FC236}">
                <a16:creationId xmlns:a16="http://schemas.microsoft.com/office/drawing/2014/main" id="{1DF21C0D-9718-442B-923A-FEDBA1023830}"/>
              </a:ext>
            </a:extLst>
          </p:cNvPr>
          <p:cNvSpPr txBox="1"/>
          <p:nvPr/>
        </p:nvSpPr>
        <p:spPr>
          <a:xfrm>
            <a:off x="839788" y="3968221"/>
            <a:ext cx="3744936" cy="276999"/>
          </a:xfrm>
          <a:prstGeom prst="rect">
            <a:avLst/>
          </a:prstGeom>
          <a:noFill/>
        </p:spPr>
        <p:txBody>
          <a:bodyPr wrap="none" rtlCol="0">
            <a:spAutoFit/>
          </a:bodyPr>
          <a:lstStyle/>
          <a:p>
            <a:r>
              <a:rPr lang="en-US" sz="1200" dirty="0"/>
              <a:t>One sensor for each piece of equipment to be monitored</a:t>
            </a:r>
          </a:p>
        </p:txBody>
      </p:sp>
      <p:graphicFrame>
        <p:nvGraphicFramePr>
          <p:cNvPr id="17" name="Content Placeholder 9">
            <a:extLst>
              <a:ext uri="{FF2B5EF4-FFF2-40B4-BE49-F238E27FC236}">
                <a16:creationId xmlns:a16="http://schemas.microsoft.com/office/drawing/2014/main" id="{7B5099E5-B5E1-442D-9D58-7C423A91E970}"/>
              </a:ext>
            </a:extLst>
          </p:cNvPr>
          <p:cNvGraphicFramePr>
            <a:graphicFrameLocks/>
          </p:cNvGraphicFramePr>
          <p:nvPr>
            <p:extLst>
              <p:ext uri="{D42A27DB-BD31-4B8C-83A1-F6EECF244321}">
                <p14:modId xmlns:p14="http://schemas.microsoft.com/office/powerpoint/2010/main" val="420400546"/>
              </p:ext>
            </p:extLst>
          </p:nvPr>
        </p:nvGraphicFramePr>
        <p:xfrm>
          <a:off x="6251578" y="2505075"/>
          <a:ext cx="5157788" cy="370840"/>
        </p:xfrm>
        <a:graphic>
          <a:graphicData uri="http://schemas.openxmlformats.org/drawingml/2006/table">
            <a:tbl>
              <a:tblPr firstRow="1" bandRow="1">
                <a:tableStyleId>{5C22544A-7EE6-4342-B048-85BDC9FD1C3A}</a:tableStyleId>
              </a:tblPr>
              <a:tblGrid>
                <a:gridCol w="2578894">
                  <a:extLst>
                    <a:ext uri="{9D8B030D-6E8A-4147-A177-3AD203B41FA5}">
                      <a16:colId xmlns:a16="http://schemas.microsoft.com/office/drawing/2014/main" val="4113644441"/>
                    </a:ext>
                  </a:extLst>
                </a:gridCol>
                <a:gridCol w="2578894">
                  <a:extLst>
                    <a:ext uri="{9D8B030D-6E8A-4147-A177-3AD203B41FA5}">
                      <a16:colId xmlns:a16="http://schemas.microsoft.com/office/drawing/2014/main" val="1301786577"/>
                    </a:ext>
                  </a:extLst>
                </a:gridCol>
              </a:tblGrid>
              <a:tr h="370840">
                <a:tc>
                  <a:txBody>
                    <a:bodyPr/>
                    <a:lstStyle/>
                    <a:p>
                      <a:r>
                        <a:rPr lang="en-US" dirty="0"/>
                        <a:t>Hub</a:t>
                      </a:r>
                    </a:p>
                  </a:txBody>
                  <a:tcPr>
                    <a:solidFill>
                      <a:schemeClr val="accent2">
                        <a:lumMod val="75000"/>
                      </a:schemeClr>
                    </a:solidFill>
                  </a:tcPr>
                </a:tc>
                <a:tc>
                  <a:txBody>
                    <a:bodyPr/>
                    <a:lstStyle/>
                    <a:p>
                      <a:r>
                        <a:rPr lang="en-US" dirty="0"/>
                        <a:t>$50 / month</a:t>
                      </a:r>
                    </a:p>
                  </a:txBody>
                  <a:tcPr>
                    <a:solidFill>
                      <a:schemeClr val="accent2">
                        <a:lumMod val="75000"/>
                      </a:schemeClr>
                    </a:solidFill>
                  </a:tcPr>
                </a:tc>
                <a:extLst>
                  <a:ext uri="{0D108BD9-81ED-4DB2-BD59-A6C34878D82A}">
                    <a16:rowId xmlns:a16="http://schemas.microsoft.com/office/drawing/2014/main" val="3479150085"/>
                  </a:ext>
                </a:extLst>
              </a:tr>
            </a:tbl>
          </a:graphicData>
        </a:graphic>
      </p:graphicFrame>
      <p:graphicFrame>
        <p:nvGraphicFramePr>
          <p:cNvPr id="18" name="Content Placeholder 9">
            <a:extLst>
              <a:ext uri="{FF2B5EF4-FFF2-40B4-BE49-F238E27FC236}">
                <a16:creationId xmlns:a16="http://schemas.microsoft.com/office/drawing/2014/main" id="{0AD93F74-0FF8-4576-A108-653CCECE9ED5}"/>
              </a:ext>
            </a:extLst>
          </p:cNvPr>
          <p:cNvGraphicFramePr>
            <a:graphicFrameLocks/>
          </p:cNvGraphicFramePr>
          <p:nvPr>
            <p:extLst>
              <p:ext uri="{D42A27DB-BD31-4B8C-83A1-F6EECF244321}">
                <p14:modId xmlns:p14="http://schemas.microsoft.com/office/powerpoint/2010/main" val="1180363738"/>
              </p:ext>
            </p:extLst>
          </p:nvPr>
        </p:nvGraphicFramePr>
        <p:xfrm>
          <a:off x="6251578" y="3661654"/>
          <a:ext cx="5157788" cy="370840"/>
        </p:xfrm>
        <a:graphic>
          <a:graphicData uri="http://schemas.openxmlformats.org/drawingml/2006/table">
            <a:tbl>
              <a:tblPr firstRow="1" bandRow="1">
                <a:tableStyleId>{5C22544A-7EE6-4342-B048-85BDC9FD1C3A}</a:tableStyleId>
              </a:tblPr>
              <a:tblGrid>
                <a:gridCol w="2578894">
                  <a:extLst>
                    <a:ext uri="{9D8B030D-6E8A-4147-A177-3AD203B41FA5}">
                      <a16:colId xmlns:a16="http://schemas.microsoft.com/office/drawing/2014/main" val="4113644441"/>
                    </a:ext>
                  </a:extLst>
                </a:gridCol>
                <a:gridCol w="2578894">
                  <a:extLst>
                    <a:ext uri="{9D8B030D-6E8A-4147-A177-3AD203B41FA5}">
                      <a16:colId xmlns:a16="http://schemas.microsoft.com/office/drawing/2014/main" val="1301786577"/>
                    </a:ext>
                  </a:extLst>
                </a:gridCol>
              </a:tblGrid>
              <a:tr h="370840">
                <a:tc>
                  <a:txBody>
                    <a:bodyPr/>
                    <a:lstStyle/>
                    <a:p>
                      <a:r>
                        <a:rPr lang="en-US" dirty="0"/>
                        <a:t>Sensors</a:t>
                      </a:r>
                    </a:p>
                  </a:txBody>
                  <a:tcPr>
                    <a:solidFill>
                      <a:schemeClr val="accent2">
                        <a:lumMod val="75000"/>
                      </a:schemeClr>
                    </a:solidFill>
                  </a:tcPr>
                </a:tc>
                <a:tc>
                  <a:txBody>
                    <a:bodyPr/>
                    <a:lstStyle/>
                    <a:p>
                      <a:r>
                        <a:rPr lang="en-US" dirty="0"/>
                        <a:t>$5 / month</a:t>
                      </a:r>
                    </a:p>
                  </a:txBody>
                  <a:tcPr>
                    <a:solidFill>
                      <a:schemeClr val="accent2">
                        <a:lumMod val="75000"/>
                      </a:schemeClr>
                    </a:solidFill>
                  </a:tcPr>
                </a:tc>
                <a:extLst>
                  <a:ext uri="{0D108BD9-81ED-4DB2-BD59-A6C34878D82A}">
                    <a16:rowId xmlns:a16="http://schemas.microsoft.com/office/drawing/2014/main" val="3479150085"/>
                  </a:ext>
                </a:extLst>
              </a:tr>
            </a:tbl>
          </a:graphicData>
        </a:graphic>
      </p:graphicFrame>
      <p:sp>
        <p:nvSpPr>
          <p:cNvPr id="20" name="TextBox 19">
            <a:extLst>
              <a:ext uri="{FF2B5EF4-FFF2-40B4-BE49-F238E27FC236}">
                <a16:creationId xmlns:a16="http://schemas.microsoft.com/office/drawing/2014/main" id="{84AB1E4A-3577-481F-89F7-54D72AFA4487}"/>
              </a:ext>
            </a:extLst>
          </p:cNvPr>
          <p:cNvSpPr txBox="1"/>
          <p:nvPr/>
        </p:nvSpPr>
        <p:spPr>
          <a:xfrm>
            <a:off x="6251578" y="4010643"/>
            <a:ext cx="4050148" cy="276999"/>
          </a:xfrm>
          <a:prstGeom prst="rect">
            <a:avLst/>
          </a:prstGeom>
          <a:noFill/>
        </p:spPr>
        <p:txBody>
          <a:bodyPr wrap="none" rtlCol="0">
            <a:spAutoFit/>
          </a:bodyPr>
          <a:lstStyle/>
          <a:p>
            <a:r>
              <a:rPr lang="en-US" sz="1200" dirty="0"/>
              <a:t>Minimum subscription fee of $100 / month including hub fees</a:t>
            </a:r>
          </a:p>
        </p:txBody>
      </p:sp>
      <p:sp>
        <p:nvSpPr>
          <p:cNvPr id="21" name="TextBox 20">
            <a:extLst>
              <a:ext uri="{FF2B5EF4-FFF2-40B4-BE49-F238E27FC236}">
                <a16:creationId xmlns:a16="http://schemas.microsoft.com/office/drawing/2014/main" id="{117E3400-60CF-4E5D-9918-88D35357E436}"/>
              </a:ext>
            </a:extLst>
          </p:cNvPr>
          <p:cNvSpPr txBox="1"/>
          <p:nvPr/>
        </p:nvSpPr>
        <p:spPr>
          <a:xfrm>
            <a:off x="9557496" y="5959581"/>
            <a:ext cx="2634504" cy="276999"/>
          </a:xfrm>
          <a:prstGeom prst="rect">
            <a:avLst/>
          </a:prstGeom>
          <a:noFill/>
        </p:spPr>
        <p:txBody>
          <a:bodyPr wrap="none" rtlCol="0">
            <a:spAutoFit/>
          </a:bodyPr>
          <a:lstStyle/>
          <a:p>
            <a:r>
              <a:rPr lang="en-US" sz="1200" dirty="0"/>
              <a:t>All prices in USD and Subject to Change</a:t>
            </a:r>
          </a:p>
        </p:txBody>
      </p:sp>
    </p:spTree>
    <p:extLst>
      <p:ext uri="{BB962C8B-B14F-4D97-AF65-F5344CB8AC3E}">
        <p14:creationId xmlns:p14="http://schemas.microsoft.com/office/powerpoint/2010/main" val="2294571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E5AC9-8A74-4CA9-A7E0-368FADCDBB61}"/>
              </a:ext>
            </a:extLst>
          </p:cNvPr>
          <p:cNvSpPr>
            <a:spLocks noGrp="1"/>
          </p:cNvSpPr>
          <p:nvPr>
            <p:ph type="title"/>
          </p:nvPr>
        </p:nvSpPr>
        <p:spPr>
          <a:xfrm>
            <a:off x="838200" y="365125"/>
            <a:ext cx="10515600" cy="732155"/>
          </a:xfrm>
        </p:spPr>
        <p:txBody>
          <a:bodyPr/>
          <a:lstStyle/>
          <a:p>
            <a:r>
              <a:rPr lang="en-US" dirty="0"/>
              <a:t>Simple Installation</a:t>
            </a:r>
          </a:p>
        </p:txBody>
      </p:sp>
      <p:sp>
        <p:nvSpPr>
          <p:cNvPr id="7" name="Content Placeholder 6">
            <a:extLst>
              <a:ext uri="{FF2B5EF4-FFF2-40B4-BE49-F238E27FC236}">
                <a16:creationId xmlns:a16="http://schemas.microsoft.com/office/drawing/2014/main" id="{104588C8-CE38-4B9C-BD80-14730DFBB9B8}"/>
              </a:ext>
            </a:extLst>
          </p:cNvPr>
          <p:cNvSpPr>
            <a:spLocks noGrp="1"/>
          </p:cNvSpPr>
          <p:nvPr>
            <p:ph idx="1"/>
          </p:nvPr>
        </p:nvSpPr>
        <p:spPr>
          <a:xfrm>
            <a:off x="838200" y="1391920"/>
            <a:ext cx="10515600" cy="4785043"/>
          </a:xfrm>
        </p:spPr>
        <p:txBody>
          <a:bodyPr/>
          <a:lstStyle/>
          <a:p>
            <a:pPr marL="514350" indent="-514350">
              <a:buFont typeface="+mj-lt"/>
              <a:buAutoNum type="arabicPeriod"/>
            </a:pPr>
            <a:r>
              <a:rPr lang="en-US" dirty="0"/>
              <a:t>Prep and Ordering</a:t>
            </a:r>
          </a:p>
          <a:p>
            <a:pPr marL="971550" lvl="1" indent="-514350">
              <a:buFont typeface="+mj-lt"/>
              <a:buAutoNum type="arabicPeriod"/>
            </a:pPr>
            <a:r>
              <a:rPr lang="en-US" sz="2000" dirty="0"/>
              <a:t>Take inventory of equipment to be monitored</a:t>
            </a:r>
          </a:p>
          <a:p>
            <a:pPr marL="971550" lvl="1" indent="-514350">
              <a:buFont typeface="+mj-lt"/>
              <a:buAutoNum type="arabicPeriod"/>
            </a:pPr>
            <a:r>
              <a:rPr lang="en-US" sz="2000" dirty="0"/>
              <a:t>Order sensors and hub</a:t>
            </a:r>
          </a:p>
          <a:p>
            <a:pPr marL="514350" indent="-514350">
              <a:buFont typeface="+mj-lt"/>
              <a:buAutoNum type="arabicPeriod"/>
            </a:pPr>
            <a:r>
              <a:rPr lang="en-US" dirty="0"/>
              <a:t>Onsite Self-Setup</a:t>
            </a:r>
          </a:p>
          <a:p>
            <a:pPr marL="971550" lvl="1" indent="-514350">
              <a:buFont typeface="+mj-lt"/>
              <a:buAutoNum type="arabicPeriod"/>
            </a:pPr>
            <a:r>
              <a:rPr lang="en-US" sz="2000" dirty="0"/>
              <a:t>Connect Hub to building internet (hard wired or </a:t>
            </a:r>
            <a:r>
              <a:rPr lang="en-US" sz="2000" dirty="0" err="1"/>
              <a:t>WiFi</a:t>
            </a:r>
            <a:r>
              <a:rPr lang="en-US" sz="2000" dirty="0"/>
              <a:t>)</a:t>
            </a:r>
          </a:p>
          <a:p>
            <a:pPr marL="971550" lvl="1" indent="-514350">
              <a:buFont typeface="+mj-lt"/>
              <a:buAutoNum type="arabicPeriod"/>
            </a:pPr>
            <a:r>
              <a:rPr lang="en-US" sz="2000" dirty="0"/>
              <a:t>Place hub into pairing mode and shake each </a:t>
            </a:r>
            <a:r>
              <a:rPr lang="en-US" sz="2000" dirty="0">
                <a:hlinkClick r:id="rId2"/>
              </a:rPr>
              <a:t>sensor to pair</a:t>
            </a:r>
            <a:endParaRPr lang="en-US" sz="2000" dirty="0"/>
          </a:p>
          <a:p>
            <a:pPr marL="971550" lvl="1" indent="-514350">
              <a:buFont typeface="+mj-lt"/>
              <a:buAutoNum type="arabicPeriod"/>
            </a:pPr>
            <a:r>
              <a:rPr lang="en-US" sz="2000" dirty="0"/>
              <a:t>Affix sensors to equipment </a:t>
            </a:r>
          </a:p>
          <a:p>
            <a:pPr marL="971550" lvl="1" indent="-514350">
              <a:buFont typeface="+mj-lt"/>
              <a:buAutoNum type="arabicPeriod"/>
            </a:pPr>
            <a:r>
              <a:rPr lang="en-US" sz="2000" i="1" dirty="0"/>
              <a:t>Setup complete!  Watch your data start flowing on your sensor dashboard within BuildingLink!</a:t>
            </a:r>
          </a:p>
          <a:p>
            <a:pPr marL="514350" indent="-514350">
              <a:buFont typeface="+mj-lt"/>
              <a:buAutoNum type="arabicPeriod"/>
            </a:pPr>
            <a:r>
              <a:rPr lang="en-US" dirty="0"/>
              <a:t>Launch &amp; Reporting  </a:t>
            </a:r>
          </a:p>
          <a:p>
            <a:pPr marL="971550" lvl="1" indent="-514350">
              <a:buFont typeface="+mj-lt"/>
              <a:buAutoNum type="arabicPeriod"/>
            </a:pPr>
            <a:r>
              <a:rPr lang="en-US" sz="2000" dirty="0"/>
              <a:t>Send announcement to residents that new functionality is enabled</a:t>
            </a:r>
          </a:p>
          <a:p>
            <a:pPr marL="971550" lvl="1" indent="-514350">
              <a:buFont typeface="+mj-lt"/>
              <a:buAutoNum type="arabicPeriod"/>
            </a:pPr>
            <a:r>
              <a:rPr lang="en-US" sz="2000" dirty="0"/>
              <a:t>Usage reports are sent to facility management every Monday morning</a:t>
            </a:r>
          </a:p>
        </p:txBody>
      </p:sp>
    </p:spTree>
    <p:extLst>
      <p:ext uri="{BB962C8B-B14F-4D97-AF65-F5344CB8AC3E}">
        <p14:creationId xmlns:p14="http://schemas.microsoft.com/office/powerpoint/2010/main" val="4037455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65DDC8-864F-427B-91B5-C8ACCE961215}"/>
              </a:ext>
            </a:extLst>
          </p:cNvPr>
          <p:cNvSpPr txBox="1"/>
          <p:nvPr/>
        </p:nvSpPr>
        <p:spPr>
          <a:xfrm>
            <a:off x="7251700" y="1688567"/>
            <a:ext cx="4140200" cy="1015663"/>
          </a:xfrm>
          <a:prstGeom prst="rect">
            <a:avLst/>
          </a:prstGeom>
          <a:noFill/>
        </p:spPr>
        <p:txBody>
          <a:bodyPr wrap="square" rtlCol="0">
            <a:spAutoFit/>
          </a:bodyPr>
          <a:lstStyle/>
          <a:p>
            <a:r>
              <a:rPr lang="en-US" sz="2000" i="1" dirty="0"/>
              <a:t>“I always check the app before I come down to the fitness center” </a:t>
            </a:r>
          </a:p>
          <a:p>
            <a:r>
              <a:rPr lang="en-US" sz="2000" dirty="0"/>
              <a:t>Resident, One Sixty Madison</a:t>
            </a:r>
          </a:p>
        </p:txBody>
      </p:sp>
      <p:sp>
        <p:nvSpPr>
          <p:cNvPr id="10" name="TextBox 9">
            <a:extLst>
              <a:ext uri="{FF2B5EF4-FFF2-40B4-BE49-F238E27FC236}">
                <a16:creationId xmlns:a16="http://schemas.microsoft.com/office/drawing/2014/main" id="{150ED5E6-65A8-41C5-AF27-B68913C7CF9B}"/>
              </a:ext>
            </a:extLst>
          </p:cNvPr>
          <p:cNvSpPr txBox="1"/>
          <p:nvPr/>
        </p:nvSpPr>
        <p:spPr>
          <a:xfrm>
            <a:off x="7251700" y="3284001"/>
            <a:ext cx="4140200" cy="2554545"/>
          </a:xfrm>
          <a:prstGeom prst="rect">
            <a:avLst/>
          </a:prstGeom>
          <a:noFill/>
        </p:spPr>
        <p:txBody>
          <a:bodyPr wrap="square" rtlCol="0">
            <a:spAutoFit/>
          </a:bodyPr>
          <a:lstStyle/>
          <a:p>
            <a:r>
              <a:rPr lang="en-US" sz="2000" i="1" dirty="0"/>
              <a:t>“This is pretty cool, I love the temp and humidity tracking, This will also be huge for our preventative maintenance on the machines too and help in moving around items that are getting too much mileage” </a:t>
            </a:r>
          </a:p>
          <a:p>
            <a:r>
              <a:rPr lang="en-US" sz="2000" dirty="0"/>
              <a:t>Community Manager, Greystar Building</a:t>
            </a:r>
          </a:p>
        </p:txBody>
      </p:sp>
      <p:sp>
        <p:nvSpPr>
          <p:cNvPr id="3" name="Title 2">
            <a:extLst>
              <a:ext uri="{FF2B5EF4-FFF2-40B4-BE49-F238E27FC236}">
                <a16:creationId xmlns:a16="http://schemas.microsoft.com/office/drawing/2014/main" id="{CEE71F7A-52BF-4A6A-AC40-2C5545899B27}"/>
              </a:ext>
            </a:extLst>
          </p:cNvPr>
          <p:cNvSpPr>
            <a:spLocks noGrp="1"/>
          </p:cNvSpPr>
          <p:nvPr>
            <p:ph type="title"/>
          </p:nvPr>
        </p:nvSpPr>
        <p:spPr/>
        <p:txBody>
          <a:bodyPr/>
          <a:lstStyle/>
          <a:p>
            <a:r>
              <a:rPr lang="en-US" dirty="0"/>
              <a:t>Testimonials</a:t>
            </a:r>
          </a:p>
        </p:txBody>
      </p:sp>
      <p:sp>
        <p:nvSpPr>
          <p:cNvPr id="4" name="Content Placeholder 3">
            <a:extLst>
              <a:ext uri="{FF2B5EF4-FFF2-40B4-BE49-F238E27FC236}">
                <a16:creationId xmlns:a16="http://schemas.microsoft.com/office/drawing/2014/main" id="{31AE231D-D934-4CA0-8737-08A96F46D261}"/>
              </a:ext>
            </a:extLst>
          </p:cNvPr>
          <p:cNvSpPr>
            <a:spLocks noGrp="1"/>
          </p:cNvSpPr>
          <p:nvPr>
            <p:ph sz="half" idx="1"/>
          </p:nvPr>
        </p:nvSpPr>
        <p:spPr/>
        <p:txBody>
          <a:bodyPr/>
          <a:lstStyle/>
          <a:p>
            <a:endParaRPr lang="en-US" dirty="0"/>
          </a:p>
        </p:txBody>
      </p:sp>
      <p:pic>
        <p:nvPicPr>
          <p:cNvPr id="12" name="Picture 11">
            <a:extLst>
              <a:ext uri="{FF2B5EF4-FFF2-40B4-BE49-F238E27FC236}">
                <a16:creationId xmlns:a16="http://schemas.microsoft.com/office/drawing/2014/main" id="{219C355B-D3AE-4A8E-8363-020ACAF39C97}"/>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336317" y="1774488"/>
            <a:ext cx="4759683" cy="3911921"/>
          </a:xfrm>
          <a:prstGeom prst="rect">
            <a:avLst/>
          </a:prstGeom>
        </p:spPr>
      </p:pic>
    </p:spTree>
    <p:extLst>
      <p:ext uri="{BB962C8B-B14F-4D97-AF65-F5344CB8AC3E}">
        <p14:creationId xmlns:p14="http://schemas.microsoft.com/office/powerpoint/2010/main" val="4146730777"/>
      </p:ext>
    </p:extLst>
  </p:cSld>
  <p:clrMapOvr>
    <a:masterClrMapping/>
  </p:clrMapOvr>
  <mc:AlternateContent xmlns:mc="http://schemas.openxmlformats.org/markup-compatibility/2006" xmlns:p14="http://schemas.microsoft.com/office/powerpoint/2010/main">
    <mc:Choice Requires="p14">
      <p:transition spd="slow" p14:dur="3000" advClick="0" advTm="8000">
        <p:fade/>
      </p:transition>
    </mc:Choice>
    <mc:Fallback xmlns="">
      <p:transition spd="slow" advClick="0" advTm="8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13C1C-2EF1-459B-80D5-816DC11BF100}"/>
              </a:ext>
            </a:extLst>
          </p:cNvPr>
          <p:cNvSpPr>
            <a:spLocks noGrp="1"/>
          </p:cNvSpPr>
          <p:nvPr>
            <p:ph type="title"/>
          </p:nvPr>
        </p:nvSpPr>
        <p:spPr>
          <a:xfrm>
            <a:off x="284500" y="365125"/>
            <a:ext cx="10921820" cy="762635"/>
          </a:xfrm>
        </p:spPr>
        <p:txBody>
          <a:bodyPr/>
          <a:lstStyle/>
          <a:p>
            <a:r>
              <a:rPr lang="en-US" dirty="0"/>
              <a:t>Other Aware Solutions</a:t>
            </a:r>
          </a:p>
        </p:txBody>
      </p:sp>
      <p:sp>
        <p:nvSpPr>
          <p:cNvPr id="3" name="Content Placeholder 2">
            <a:extLst>
              <a:ext uri="{FF2B5EF4-FFF2-40B4-BE49-F238E27FC236}">
                <a16:creationId xmlns:a16="http://schemas.microsoft.com/office/drawing/2014/main" id="{FB4DB3C6-F128-414D-9F04-DA4AB23A7559}"/>
              </a:ext>
            </a:extLst>
          </p:cNvPr>
          <p:cNvSpPr>
            <a:spLocks noGrp="1"/>
          </p:cNvSpPr>
          <p:nvPr>
            <p:ph sz="half" idx="1"/>
          </p:nvPr>
        </p:nvSpPr>
        <p:spPr>
          <a:xfrm>
            <a:off x="365594" y="1341755"/>
            <a:ext cx="4069080" cy="511175"/>
          </a:xfrm>
        </p:spPr>
        <p:txBody>
          <a:bodyPr>
            <a:normAutofit fontScale="32500" lnSpcReduction="20000"/>
          </a:bodyPr>
          <a:lstStyle/>
          <a:p>
            <a:pPr marL="0" indent="0">
              <a:buNone/>
            </a:pPr>
            <a:r>
              <a:rPr lang="en-US" sz="4900" dirty="0"/>
              <a:t>Parking Management</a:t>
            </a:r>
          </a:p>
          <a:p>
            <a:pPr marL="0" indent="0">
              <a:buNone/>
            </a:pPr>
            <a:r>
              <a:rPr lang="en-US" dirty="0"/>
              <a:t>Manage tenant, guest, contractor, delivery parking</a:t>
            </a:r>
          </a:p>
        </p:txBody>
      </p:sp>
      <p:pic>
        <p:nvPicPr>
          <p:cNvPr id="1028" name="Picture 4" descr="[webp-to-jpg output image]">
            <a:extLst>
              <a:ext uri="{FF2B5EF4-FFF2-40B4-BE49-F238E27FC236}">
                <a16:creationId xmlns:a16="http://schemas.microsoft.com/office/drawing/2014/main" id="{410164D8-E791-47AB-851C-F9B26A2E59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594" y="1913890"/>
            <a:ext cx="2840591" cy="1158875"/>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a:extLst>
              <a:ext uri="{FF2B5EF4-FFF2-40B4-BE49-F238E27FC236}">
                <a16:creationId xmlns:a16="http://schemas.microsoft.com/office/drawing/2014/main" id="{FCBD5893-12D2-459C-9934-7AB506D5EA4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1980" y="3299596"/>
            <a:ext cx="2545079" cy="2398092"/>
          </a:xfrm>
        </p:spPr>
      </p:pic>
      <p:sp>
        <p:nvSpPr>
          <p:cNvPr id="9" name="Content Placeholder 2">
            <a:extLst>
              <a:ext uri="{FF2B5EF4-FFF2-40B4-BE49-F238E27FC236}">
                <a16:creationId xmlns:a16="http://schemas.microsoft.com/office/drawing/2014/main" id="{861F73CD-3925-45C6-B5A1-BE8590D1660A}"/>
              </a:ext>
            </a:extLst>
          </p:cNvPr>
          <p:cNvSpPr txBox="1">
            <a:spLocks/>
          </p:cNvSpPr>
          <p:nvPr/>
        </p:nvSpPr>
        <p:spPr>
          <a:xfrm>
            <a:off x="3687914" y="1341754"/>
            <a:ext cx="2951480" cy="511175"/>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aleway" panose="020B050303010106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anose="020B05030301010600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anose="020B05030301010600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400" dirty="0">
                <a:latin typeface="Arial" panose="020B0604020202020204" pitchFamily="34" charset="0"/>
              </a:rPr>
              <a:t>Leak Detection</a:t>
            </a:r>
          </a:p>
          <a:p>
            <a:pPr marL="0" indent="0">
              <a:lnSpc>
                <a:spcPct val="120000"/>
              </a:lnSpc>
              <a:buFont typeface="Arial" panose="020B0604020202020204" pitchFamily="34" charset="0"/>
              <a:buNone/>
            </a:pPr>
            <a:r>
              <a:rPr lang="en-US" sz="3600" dirty="0">
                <a:latin typeface="Arial" panose="020B0604020202020204" pitchFamily="34" charset="0"/>
              </a:rPr>
              <a:t>Identify and detect leaks using water contact sensors, humidity probes, and rope water detectors</a:t>
            </a:r>
          </a:p>
        </p:txBody>
      </p:sp>
      <p:pic>
        <p:nvPicPr>
          <p:cNvPr id="10" name="Picture 9" descr="cid:image003.png@01D4F483.713AF790">
            <a:extLst>
              <a:ext uri="{FF2B5EF4-FFF2-40B4-BE49-F238E27FC236}">
                <a16:creationId xmlns:a16="http://schemas.microsoft.com/office/drawing/2014/main" id="{53D8DD59-E9F1-43EB-A601-6AE98D09CDA3}"/>
              </a:ext>
            </a:extLst>
          </p:cNvPr>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820082" y="2024380"/>
            <a:ext cx="2545080" cy="3004727"/>
          </a:xfrm>
          <a:prstGeom prst="rect">
            <a:avLst/>
          </a:prstGeom>
          <a:noFill/>
          <a:ln>
            <a:noFill/>
          </a:ln>
        </p:spPr>
      </p:pic>
      <p:sp>
        <p:nvSpPr>
          <p:cNvPr id="11" name="Content Placeholder 2">
            <a:extLst>
              <a:ext uri="{FF2B5EF4-FFF2-40B4-BE49-F238E27FC236}">
                <a16:creationId xmlns:a16="http://schemas.microsoft.com/office/drawing/2014/main" id="{24331FE9-008B-4231-BD98-5A8363DECFB6}"/>
              </a:ext>
            </a:extLst>
          </p:cNvPr>
          <p:cNvSpPr txBox="1">
            <a:spLocks/>
          </p:cNvSpPr>
          <p:nvPr/>
        </p:nvSpPr>
        <p:spPr>
          <a:xfrm>
            <a:off x="9514840" y="1341753"/>
            <a:ext cx="2545080" cy="43699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aleway" panose="020B050303010106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anose="020B05030301010600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anose="020B05030301010600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latin typeface="Arial" panose="020B0604020202020204" pitchFamily="34" charset="0"/>
              </a:rPr>
              <a:t>Other Solutions Under Development: </a:t>
            </a:r>
          </a:p>
          <a:p>
            <a:pPr marL="0" indent="0" algn="ctr">
              <a:buFont typeface="Arial" panose="020B0604020202020204" pitchFamily="34" charset="0"/>
              <a:buNone/>
            </a:pPr>
            <a:endParaRPr lang="en-US" sz="1600" dirty="0">
              <a:latin typeface="Arial" panose="020B0604020202020204" pitchFamily="34" charset="0"/>
            </a:endParaRPr>
          </a:p>
          <a:p>
            <a:pPr>
              <a:lnSpc>
                <a:spcPct val="100000"/>
              </a:lnSpc>
              <a:spcBef>
                <a:spcPts val="0"/>
              </a:spcBef>
            </a:pPr>
            <a:r>
              <a:rPr lang="en-US" sz="1400" dirty="0">
                <a:solidFill>
                  <a:srgbClr val="000000"/>
                </a:solidFill>
                <a:latin typeface="wfont_543166_8b331da2b33c4b87a18e14f6d751da8e"/>
              </a:rPr>
              <a:t>Elevator Sensors </a:t>
            </a:r>
          </a:p>
          <a:p>
            <a:pPr>
              <a:lnSpc>
                <a:spcPct val="100000"/>
              </a:lnSpc>
              <a:spcBef>
                <a:spcPts val="0"/>
              </a:spcBef>
            </a:pPr>
            <a:r>
              <a:rPr lang="en-US" sz="1400" dirty="0">
                <a:solidFill>
                  <a:srgbClr val="000000"/>
                </a:solidFill>
                <a:latin typeface="wfont_543166_8b331da2b33c4b87a18e14f6d751da8e"/>
              </a:rPr>
              <a:t>Toilet Flush Monitoring </a:t>
            </a:r>
          </a:p>
          <a:p>
            <a:pPr>
              <a:lnSpc>
                <a:spcPct val="100000"/>
              </a:lnSpc>
              <a:spcBef>
                <a:spcPts val="0"/>
              </a:spcBef>
            </a:pPr>
            <a:r>
              <a:rPr lang="en-US" sz="1400" dirty="0">
                <a:solidFill>
                  <a:srgbClr val="000000"/>
                </a:solidFill>
                <a:latin typeface="wfont_543166_8b331da2b33c4b87a18e14f6d751da8e"/>
              </a:rPr>
              <a:t>Machine Vision</a:t>
            </a:r>
          </a:p>
          <a:p>
            <a:pPr>
              <a:lnSpc>
                <a:spcPct val="100000"/>
              </a:lnSpc>
              <a:spcBef>
                <a:spcPts val="0"/>
              </a:spcBef>
            </a:pPr>
            <a:r>
              <a:rPr lang="en-US" sz="1400" dirty="0">
                <a:solidFill>
                  <a:srgbClr val="000000"/>
                </a:solidFill>
                <a:latin typeface="wfont_543166_8b331da2b33c4b87a18e14f6d751da8e"/>
              </a:rPr>
              <a:t>Occupancy Monitoring</a:t>
            </a:r>
          </a:p>
          <a:p>
            <a:pPr>
              <a:lnSpc>
                <a:spcPct val="100000"/>
              </a:lnSpc>
              <a:spcBef>
                <a:spcPts val="0"/>
              </a:spcBef>
            </a:pPr>
            <a:r>
              <a:rPr lang="en-US" sz="1400" dirty="0">
                <a:solidFill>
                  <a:srgbClr val="000000"/>
                </a:solidFill>
                <a:latin typeface="wfont_543166_8b331da2b33c4b87a18e14f6d751da8e"/>
              </a:rPr>
              <a:t>People Counting</a:t>
            </a:r>
          </a:p>
          <a:p>
            <a:pPr>
              <a:lnSpc>
                <a:spcPct val="100000"/>
              </a:lnSpc>
              <a:spcBef>
                <a:spcPts val="0"/>
              </a:spcBef>
            </a:pPr>
            <a:r>
              <a:rPr lang="en-US" sz="1400" dirty="0">
                <a:solidFill>
                  <a:srgbClr val="000000"/>
                </a:solidFill>
                <a:latin typeface="wfont_543166_8b331da2b33c4b87a18e14f6d751da8e"/>
              </a:rPr>
              <a:t>Pest Control</a:t>
            </a:r>
          </a:p>
          <a:p>
            <a:pPr>
              <a:lnSpc>
                <a:spcPct val="100000"/>
              </a:lnSpc>
              <a:spcBef>
                <a:spcPts val="0"/>
              </a:spcBef>
            </a:pPr>
            <a:r>
              <a:rPr lang="en-US" sz="1400" dirty="0">
                <a:solidFill>
                  <a:srgbClr val="000000"/>
                </a:solidFill>
                <a:latin typeface="wfont_543166_8b331da2b33c4b87a18e14f6d751da8e"/>
              </a:rPr>
              <a:t>Door left ajar alarm</a:t>
            </a:r>
          </a:p>
          <a:p>
            <a:r>
              <a:rPr lang="en-US" sz="1400" dirty="0">
                <a:solidFill>
                  <a:srgbClr val="000000"/>
                </a:solidFill>
                <a:latin typeface="wfont_543166_8b331da2b33c4b87a18e14f6d751da8e"/>
              </a:rPr>
              <a:t>And other building automation /smart building solutions</a:t>
            </a:r>
          </a:p>
        </p:txBody>
      </p:sp>
      <p:sp>
        <p:nvSpPr>
          <p:cNvPr id="12" name="Content Placeholder 2">
            <a:extLst>
              <a:ext uri="{FF2B5EF4-FFF2-40B4-BE49-F238E27FC236}">
                <a16:creationId xmlns:a16="http://schemas.microsoft.com/office/drawing/2014/main" id="{2B747F7E-27CA-4330-ADC5-175E5795553C}"/>
              </a:ext>
            </a:extLst>
          </p:cNvPr>
          <p:cNvSpPr txBox="1">
            <a:spLocks/>
          </p:cNvSpPr>
          <p:nvPr/>
        </p:nvSpPr>
        <p:spPr>
          <a:xfrm>
            <a:off x="6737626" y="1341753"/>
            <a:ext cx="2673502" cy="511175"/>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aleway" panose="020B050303010106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anose="020B05030301010600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anose="020B05030301010600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400" dirty="0">
                <a:latin typeface="Arial" panose="020B0604020202020204" pitchFamily="34" charset="0"/>
              </a:rPr>
              <a:t>Physical Plant</a:t>
            </a:r>
          </a:p>
          <a:p>
            <a:pPr marL="0" indent="0">
              <a:buFont typeface="Arial" panose="020B0604020202020204" pitchFamily="34" charset="0"/>
              <a:buNone/>
            </a:pPr>
            <a:r>
              <a:rPr lang="en-US" sz="3600" dirty="0">
                <a:latin typeface="Arial" panose="020B0604020202020204" pitchFamily="34" charset="0"/>
              </a:rPr>
              <a:t>Monitor performance of building machinery and equipment to detect problems and reduce downtime</a:t>
            </a:r>
          </a:p>
        </p:txBody>
      </p:sp>
      <p:sp>
        <p:nvSpPr>
          <p:cNvPr id="13" name="Content Placeholder 2">
            <a:extLst>
              <a:ext uri="{FF2B5EF4-FFF2-40B4-BE49-F238E27FC236}">
                <a16:creationId xmlns:a16="http://schemas.microsoft.com/office/drawing/2014/main" id="{FA117DF3-AF9D-4F57-B6B0-78CE0B7EDFD1}"/>
              </a:ext>
            </a:extLst>
          </p:cNvPr>
          <p:cNvSpPr txBox="1">
            <a:spLocks/>
          </p:cNvSpPr>
          <p:nvPr/>
        </p:nvSpPr>
        <p:spPr>
          <a:xfrm>
            <a:off x="3521815" y="5200557"/>
            <a:ext cx="2951480" cy="511175"/>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aleway" panose="020B050303010106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anose="020B05030301010600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anose="020B05030301010600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400" dirty="0">
                <a:latin typeface="Arial" panose="020B0604020202020204" pitchFamily="34" charset="0"/>
              </a:rPr>
              <a:t>Water Shut Off Valve</a:t>
            </a:r>
          </a:p>
          <a:p>
            <a:pPr marL="0" indent="0">
              <a:lnSpc>
                <a:spcPct val="120000"/>
              </a:lnSpc>
              <a:buFont typeface="Arial" panose="020B0604020202020204" pitchFamily="34" charset="0"/>
              <a:buNone/>
            </a:pPr>
            <a:r>
              <a:rPr lang="en-US" sz="3600" dirty="0">
                <a:latin typeface="Arial" panose="020B0604020202020204" pitchFamily="34" charset="0"/>
              </a:rPr>
              <a:t>Remotely shut off water valves when a leak is detected or for maintenance</a:t>
            </a:r>
          </a:p>
        </p:txBody>
      </p:sp>
      <p:sp>
        <p:nvSpPr>
          <p:cNvPr id="8" name="Rectangle 7">
            <a:extLst>
              <a:ext uri="{FF2B5EF4-FFF2-40B4-BE49-F238E27FC236}">
                <a16:creationId xmlns:a16="http://schemas.microsoft.com/office/drawing/2014/main" id="{0E4E08AC-FD46-4677-9342-1A2AE63D3AB5}"/>
              </a:ext>
            </a:extLst>
          </p:cNvPr>
          <p:cNvSpPr/>
          <p:nvPr/>
        </p:nvSpPr>
        <p:spPr>
          <a:xfrm>
            <a:off x="6890535" y="2295412"/>
            <a:ext cx="2263739" cy="3754874"/>
          </a:xfrm>
          <a:prstGeom prst="rect">
            <a:avLst/>
          </a:prstGeom>
        </p:spPr>
        <p:txBody>
          <a:bodyPr wrap="square">
            <a:spAutoFit/>
          </a:bodyPr>
          <a:lstStyle/>
          <a:p>
            <a:pPr marL="115888" indent="-115888" fontAlgn="base">
              <a:buFont typeface="Arial" panose="020B0604020202020204" pitchFamily="34" charset="0"/>
              <a:buChar char="•"/>
            </a:pPr>
            <a:r>
              <a:rPr lang="en-US" sz="1400" dirty="0">
                <a:solidFill>
                  <a:srgbClr val="000000"/>
                </a:solidFill>
                <a:latin typeface="wfont_543166_8b331da2b33c4b87a18e14f6d751da8e"/>
              </a:rPr>
              <a:t>HVAC Compressors</a:t>
            </a:r>
          </a:p>
          <a:p>
            <a:pPr marL="115888" indent="-115888" fontAlgn="base">
              <a:buFont typeface="Arial" panose="020B0604020202020204" pitchFamily="34" charset="0"/>
              <a:buChar char="•"/>
            </a:pPr>
            <a:r>
              <a:rPr lang="en-US" sz="1400" dirty="0">
                <a:solidFill>
                  <a:srgbClr val="000000"/>
                </a:solidFill>
                <a:latin typeface="wfont_543166_8b331da2b33c4b87a18e14f6d751da8e"/>
              </a:rPr>
              <a:t>Condensing Equipment</a:t>
            </a:r>
          </a:p>
          <a:p>
            <a:pPr marL="115888" indent="-115888" fontAlgn="base">
              <a:buFont typeface="Arial" panose="020B0604020202020204" pitchFamily="34" charset="0"/>
              <a:buChar char="•"/>
            </a:pPr>
            <a:r>
              <a:rPr lang="en-US" sz="1400" dirty="0">
                <a:solidFill>
                  <a:srgbClr val="000000"/>
                </a:solidFill>
                <a:latin typeface="wfont_543166_8b331da2b33c4b87a18e14f6d751da8e"/>
              </a:rPr>
              <a:t>Circulating Pumps</a:t>
            </a:r>
            <a:endParaRPr lang="en-US" sz="1400" dirty="0">
              <a:solidFill>
                <a:srgbClr val="414141"/>
              </a:solidFill>
              <a:latin typeface="proxima-n-w01-reg"/>
            </a:endParaRPr>
          </a:p>
          <a:p>
            <a:pPr marL="115888" indent="-115888" fontAlgn="base">
              <a:buFont typeface="Arial" panose="020B0604020202020204" pitchFamily="34" charset="0"/>
              <a:buChar char="•"/>
            </a:pPr>
            <a:r>
              <a:rPr lang="en-US" sz="1400" dirty="0">
                <a:solidFill>
                  <a:srgbClr val="000000"/>
                </a:solidFill>
                <a:latin typeface="wfont_543166_8b331da2b33c4b87a18e14f6d751da8e"/>
              </a:rPr>
              <a:t>Booster Pumps</a:t>
            </a:r>
          </a:p>
          <a:p>
            <a:pPr marL="115888" indent="-115888" fontAlgn="base">
              <a:buFont typeface="Arial" panose="020B0604020202020204" pitchFamily="34" charset="0"/>
              <a:buChar char="•"/>
            </a:pPr>
            <a:r>
              <a:rPr lang="en-US" sz="1400" dirty="0">
                <a:solidFill>
                  <a:srgbClr val="000000"/>
                </a:solidFill>
                <a:latin typeface="wfont_543166_8b331da2b33c4b87a18e14f6d751da8e"/>
              </a:rPr>
              <a:t>Boilers</a:t>
            </a:r>
            <a:endParaRPr lang="en-US" sz="1400" dirty="0">
              <a:solidFill>
                <a:srgbClr val="414141"/>
              </a:solidFill>
              <a:latin typeface="proxima-n-w01-reg"/>
            </a:endParaRPr>
          </a:p>
          <a:p>
            <a:pPr marL="115888" indent="-115888" fontAlgn="base">
              <a:buFont typeface="Arial" panose="020B0604020202020204" pitchFamily="34" charset="0"/>
              <a:buChar char="•"/>
            </a:pPr>
            <a:r>
              <a:rPr lang="en-US" sz="1400" dirty="0">
                <a:solidFill>
                  <a:srgbClr val="000000"/>
                </a:solidFill>
                <a:latin typeface="wfont_543166_8b331da2b33c4b87a18e14f6d751da8e"/>
              </a:rPr>
              <a:t>Elevator Mechanical Rooms</a:t>
            </a:r>
            <a:endParaRPr lang="en-US" sz="1400" dirty="0">
              <a:solidFill>
                <a:srgbClr val="414141"/>
              </a:solidFill>
              <a:latin typeface="proxima-n-w01-reg"/>
            </a:endParaRPr>
          </a:p>
          <a:p>
            <a:pPr marL="115888" indent="-115888" fontAlgn="base">
              <a:buFont typeface="Arial" panose="020B0604020202020204" pitchFamily="34" charset="0"/>
              <a:buChar char="•"/>
            </a:pPr>
            <a:r>
              <a:rPr lang="en-US" sz="1400" dirty="0">
                <a:solidFill>
                  <a:srgbClr val="000000"/>
                </a:solidFill>
                <a:latin typeface="wfont_543166_8b331da2b33c4b87a18e14f6d751da8e"/>
              </a:rPr>
              <a:t>Water Towers</a:t>
            </a:r>
            <a:endParaRPr lang="en-US" sz="1400" dirty="0">
              <a:solidFill>
                <a:srgbClr val="414141"/>
              </a:solidFill>
              <a:latin typeface="proxima-n-w01-reg"/>
            </a:endParaRPr>
          </a:p>
          <a:p>
            <a:pPr marL="115888" indent="-115888" fontAlgn="base">
              <a:buFont typeface="Arial" panose="020B0604020202020204" pitchFamily="34" charset="0"/>
              <a:buChar char="•"/>
            </a:pPr>
            <a:r>
              <a:rPr lang="en-US" sz="1400" dirty="0">
                <a:solidFill>
                  <a:srgbClr val="000000"/>
                </a:solidFill>
                <a:latin typeface="wfont_543166_8b331da2b33c4b87a18e14f6d751da8e"/>
              </a:rPr>
              <a:t>Cooling Towers</a:t>
            </a:r>
            <a:endParaRPr lang="en-US" sz="1400" dirty="0">
              <a:solidFill>
                <a:srgbClr val="414141"/>
              </a:solidFill>
              <a:latin typeface="proxima-n-w01-reg"/>
            </a:endParaRPr>
          </a:p>
          <a:p>
            <a:pPr marL="115888" indent="-115888" fontAlgn="base">
              <a:buFont typeface="Arial" panose="020B0604020202020204" pitchFamily="34" charset="0"/>
              <a:buChar char="•"/>
            </a:pPr>
            <a:r>
              <a:rPr lang="en-US" sz="1400" dirty="0">
                <a:solidFill>
                  <a:srgbClr val="000000"/>
                </a:solidFill>
                <a:latin typeface="wfont_543166_8b331da2b33c4b87a18e14f6d751da8e"/>
              </a:rPr>
              <a:t>Exhaust Fans</a:t>
            </a:r>
            <a:endParaRPr lang="en-US" sz="1400" dirty="0">
              <a:solidFill>
                <a:srgbClr val="414141"/>
              </a:solidFill>
              <a:latin typeface="proxima-n-w01-reg"/>
            </a:endParaRPr>
          </a:p>
          <a:p>
            <a:pPr marL="115888" indent="-115888" fontAlgn="base">
              <a:buFont typeface="Arial" panose="020B0604020202020204" pitchFamily="34" charset="0"/>
              <a:buChar char="•"/>
            </a:pPr>
            <a:r>
              <a:rPr lang="en-US" sz="1400" dirty="0">
                <a:solidFill>
                  <a:srgbClr val="000000"/>
                </a:solidFill>
                <a:latin typeface="wfont_543166_8b331da2b33c4b87a18e14f6d751da8e"/>
              </a:rPr>
              <a:t>Rooftop Drains</a:t>
            </a:r>
            <a:endParaRPr lang="en-US" sz="1400" dirty="0">
              <a:solidFill>
                <a:srgbClr val="414141"/>
              </a:solidFill>
              <a:latin typeface="proxima-n-w01-reg"/>
            </a:endParaRPr>
          </a:p>
          <a:p>
            <a:pPr marL="115888" indent="-115888" fontAlgn="base">
              <a:buFont typeface="Arial" panose="020B0604020202020204" pitchFamily="34" charset="0"/>
              <a:buChar char="•"/>
            </a:pPr>
            <a:r>
              <a:rPr lang="en-US" sz="1400" dirty="0">
                <a:solidFill>
                  <a:srgbClr val="000000"/>
                </a:solidFill>
                <a:latin typeface="wfont_543166_8b331da2b33c4b87a18e14f6d751da8e"/>
              </a:rPr>
              <a:t>Cellular and cable Equipment</a:t>
            </a:r>
            <a:endParaRPr lang="en-US" sz="1400" dirty="0">
              <a:solidFill>
                <a:srgbClr val="414141"/>
              </a:solidFill>
              <a:latin typeface="proxima-n-w01-reg"/>
            </a:endParaRPr>
          </a:p>
          <a:p>
            <a:pPr marL="115888" indent="-115888" fontAlgn="base">
              <a:buFont typeface="Arial" panose="020B0604020202020204" pitchFamily="34" charset="0"/>
              <a:buChar char="•"/>
            </a:pPr>
            <a:r>
              <a:rPr lang="en-US" sz="1400" dirty="0">
                <a:solidFill>
                  <a:srgbClr val="000000"/>
                </a:solidFill>
                <a:latin typeface="wfont_543166_8b331da2b33c4b87a18e14f6d751da8e"/>
              </a:rPr>
              <a:t>Internet or other satellite dish equipment</a:t>
            </a:r>
            <a:endParaRPr lang="en-US" sz="1400" dirty="0">
              <a:solidFill>
                <a:srgbClr val="414141"/>
              </a:solidFill>
              <a:latin typeface="proxima-n-w01-reg"/>
            </a:endParaRPr>
          </a:p>
          <a:p>
            <a:pPr marL="115888" indent="-115888" fontAlgn="base">
              <a:buFont typeface="Arial" panose="020B0604020202020204" pitchFamily="34" charset="0"/>
              <a:buChar char="•"/>
            </a:pPr>
            <a:r>
              <a:rPr lang="en-US" sz="1400" dirty="0">
                <a:solidFill>
                  <a:srgbClr val="000000"/>
                </a:solidFill>
                <a:latin typeface="wfont_543166_8b331da2b33c4b87a18e14f6d751da8e"/>
              </a:rPr>
              <a:t>Safety and Emergency Egress Doors and Barriers</a:t>
            </a:r>
            <a:endParaRPr lang="en-US" sz="1400" i="0" dirty="0">
              <a:solidFill>
                <a:srgbClr val="414141"/>
              </a:solidFill>
              <a:effectLst/>
              <a:latin typeface="proxima-n-w01-reg"/>
            </a:endParaRPr>
          </a:p>
        </p:txBody>
      </p:sp>
    </p:spTree>
    <p:extLst>
      <p:ext uri="{BB962C8B-B14F-4D97-AF65-F5344CB8AC3E}">
        <p14:creationId xmlns:p14="http://schemas.microsoft.com/office/powerpoint/2010/main" val="930895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A61A88-9976-47DD-80E8-C6C146D0D14E}"/>
              </a:ext>
            </a:extLst>
          </p:cNvPr>
          <p:cNvSpPr>
            <a:spLocks noGrp="1"/>
          </p:cNvSpPr>
          <p:nvPr>
            <p:ph type="ctrTitle"/>
          </p:nvPr>
        </p:nvSpPr>
        <p:spPr/>
        <p:txBody>
          <a:bodyPr/>
          <a:lstStyle/>
          <a:p>
            <a:r>
              <a:rPr lang="en-US" dirty="0"/>
              <a:t>Thanks!</a:t>
            </a:r>
          </a:p>
        </p:txBody>
      </p:sp>
    </p:spTree>
    <p:extLst>
      <p:ext uri="{BB962C8B-B14F-4D97-AF65-F5344CB8AC3E}">
        <p14:creationId xmlns:p14="http://schemas.microsoft.com/office/powerpoint/2010/main" val="3646115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40263-B2A8-4FC8-A084-33FA6F40D7DD}"/>
              </a:ext>
            </a:extLst>
          </p:cNvPr>
          <p:cNvSpPr>
            <a:spLocks noGrp="1"/>
          </p:cNvSpPr>
          <p:nvPr>
            <p:ph type="title"/>
          </p:nvPr>
        </p:nvSpPr>
        <p:spPr>
          <a:xfrm>
            <a:off x="680883" y="365125"/>
            <a:ext cx="10515600" cy="1325563"/>
          </a:xfrm>
        </p:spPr>
        <p:txBody>
          <a:bodyPr/>
          <a:lstStyle/>
          <a:p>
            <a:r>
              <a:rPr lang="en-US" dirty="0"/>
              <a:t>Solution Overview</a:t>
            </a:r>
          </a:p>
        </p:txBody>
      </p:sp>
      <p:sp>
        <p:nvSpPr>
          <p:cNvPr id="5" name="Content Placeholder 4">
            <a:extLst>
              <a:ext uri="{FF2B5EF4-FFF2-40B4-BE49-F238E27FC236}">
                <a16:creationId xmlns:a16="http://schemas.microsoft.com/office/drawing/2014/main" id="{6B130787-5A03-40E4-9D1A-79C344E5345C}"/>
              </a:ext>
            </a:extLst>
          </p:cNvPr>
          <p:cNvSpPr>
            <a:spLocks noGrp="1"/>
          </p:cNvSpPr>
          <p:nvPr>
            <p:ph idx="1"/>
          </p:nvPr>
        </p:nvSpPr>
        <p:spPr>
          <a:xfrm>
            <a:off x="661218" y="1514168"/>
            <a:ext cx="3979607" cy="4351338"/>
          </a:xfrm>
        </p:spPr>
        <p:txBody>
          <a:bodyPr>
            <a:normAutofit lnSpcReduction="10000"/>
          </a:bodyPr>
          <a:lstStyle/>
          <a:p>
            <a:pPr marL="0" indent="0" fontAlgn="base">
              <a:lnSpc>
                <a:spcPct val="100000"/>
              </a:lnSpc>
              <a:spcBef>
                <a:spcPts val="1800"/>
              </a:spcBef>
              <a:buNone/>
            </a:pPr>
            <a:r>
              <a:rPr lang="en-US" dirty="0"/>
              <a:t>The Aware Fitness Center management system reports information to both </a:t>
            </a:r>
            <a:r>
              <a:rPr lang="en-US" b="1" dirty="0"/>
              <a:t>residents </a:t>
            </a:r>
            <a:r>
              <a:rPr lang="en-US" dirty="0"/>
              <a:t>and </a:t>
            </a:r>
            <a:r>
              <a:rPr lang="en-US" b="1" dirty="0"/>
              <a:t>management </a:t>
            </a:r>
            <a:r>
              <a:rPr lang="en-US" dirty="0"/>
              <a:t>using our self-installable wireless electronic sensor solution.</a:t>
            </a:r>
          </a:p>
          <a:p>
            <a:pPr marL="0" indent="0" fontAlgn="base">
              <a:lnSpc>
                <a:spcPct val="100000"/>
              </a:lnSpc>
              <a:spcBef>
                <a:spcPts val="1800"/>
              </a:spcBef>
              <a:buNone/>
            </a:pPr>
            <a:r>
              <a:rPr lang="en-US" sz="1600" dirty="0"/>
              <a:t>​</a:t>
            </a:r>
          </a:p>
          <a:p>
            <a:pPr marL="0" indent="0">
              <a:lnSpc>
                <a:spcPct val="100000"/>
              </a:lnSpc>
              <a:spcBef>
                <a:spcPts val="1800"/>
              </a:spcBef>
              <a:buNone/>
            </a:pPr>
            <a:endParaRPr lang="en-US" sz="1600" dirty="0"/>
          </a:p>
        </p:txBody>
      </p:sp>
      <p:pic>
        <p:nvPicPr>
          <p:cNvPr id="6" name="Online Media 3" title="Aware! by BuildingLink: Fitness Center Solution">
            <a:hlinkClick r:id="" action="ppaction://media"/>
            <a:extLst>
              <a:ext uri="{FF2B5EF4-FFF2-40B4-BE49-F238E27FC236}">
                <a16:creationId xmlns:a16="http://schemas.microsoft.com/office/drawing/2014/main" id="{6F776C44-2E71-4246-9C4F-F706AD9A4FB8}"/>
              </a:ext>
            </a:extLst>
          </p:cNvPr>
          <p:cNvPicPr>
            <a:picLocks noRot="1" noChangeAspect="1"/>
          </p:cNvPicPr>
          <p:nvPr>
            <a:videoFile r:link="rId1"/>
          </p:nvPr>
        </p:nvPicPr>
        <p:blipFill>
          <a:blip r:embed="rId3"/>
          <a:stretch>
            <a:fillRect/>
          </a:stretch>
        </p:blipFill>
        <p:spPr>
          <a:xfrm>
            <a:off x="4817806" y="1514168"/>
            <a:ext cx="6866193" cy="3862145"/>
          </a:xfrm>
          <a:prstGeom prst="rect">
            <a:avLst/>
          </a:prstGeom>
        </p:spPr>
      </p:pic>
    </p:spTree>
    <p:extLst>
      <p:ext uri="{BB962C8B-B14F-4D97-AF65-F5344CB8AC3E}">
        <p14:creationId xmlns:p14="http://schemas.microsoft.com/office/powerpoint/2010/main" val="1163182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amazon echo">
            <a:extLst>
              <a:ext uri="{FF2B5EF4-FFF2-40B4-BE49-F238E27FC236}">
                <a16:creationId xmlns:a16="http://schemas.microsoft.com/office/drawing/2014/main" id="{30E44C14-C2FA-492F-95D7-DB016BAE5FF8}"/>
              </a:ext>
            </a:extLst>
          </p:cNvPr>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l="15406" t="5865" r="22239"/>
          <a:stretch/>
        </p:blipFill>
        <p:spPr bwMode="auto">
          <a:xfrm>
            <a:off x="9634196" y="3770722"/>
            <a:ext cx="2356701" cy="25201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B1A6A82-C710-45B0-9A75-C3514D1C037F}"/>
              </a:ext>
            </a:extLst>
          </p:cNvPr>
          <p:cNvSpPr>
            <a:spLocks noGrp="1"/>
          </p:cNvSpPr>
          <p:nvPr>
            <p:ph type="title"/>
          </p:nvPr>
        </p:nvSpPr>
        <p:spPr>
          <a:xfrm>
            <a:off x="679530" y="365125"/>
            <a:ext cx="10515600" cy="1325563"/>
          </a:xfrm>
        </p:spPr>
        <p:txBody>
          <a:bodyPr/>
          <a:lstStyle/>
          <a:p>
            <a:r>
              <a:rPr lang="en-US" dirty="0"/>
              <a:t>Solution Benefits</a:t>
            </a:r>
          </a:p>
        </p:txBody>
      </p:sp>
      <p:sp>
        <p:nvSpPr>
          <p:cNvPr id="6" name="Text Placeholder 5">
            <a:extLst>
              <a:ext uri="{FF2B5EF4-FFF2-40B4-BE49-F238E27FC236}">
                <a16:creationId xmlns:a16="http://schemas.microsoft.com/office/drawing/2014/main" id="{00B58B6D-B301-427C-8336-81B65ED42DC7}"/>
              </a:ext>
            </a:extLst>
          </p:cNvPr>
          <p:cNvSpPr>
            <a:spLocks noGrp="1"/>
          </p:cNvSpPr>
          <p:nvPr>
            <p:ph type="body" idx="1"/>
          </p:nvPr>
        </p:nvSpPr>
        <p:spPr>
          <a:xfrm>
            <a:off x="723488" y="1238097"/>
            <a:ext cx="5157787" cy="823912"/>
          </a:xfrm>
        </p:spPr>
        <p:txBody>
          <a:bodyPr/>
          <a:lstStyle/>
          <a:p>
            <a:r>
              <a:rPr lang="en-US" dirty="0"/>
              <a:t>FOR MANAGEMENT	</a:t>
            </a:r>
          </a:p>
        </p:txBody>
      </p:sp>
      <p:sp>
        <p:nvSpPr>
          <p:cNvPr id="7" name="Content Placeholder 6">
            <a:extLst>
              <a:ext uri="{FF2B5EF4-FFF2-40B4-BE49-F238E27FC236}">
                <a16:creationId xmlns:a16="http://schemas.microsoft.com/office/drawing/2014/main" id="{2F9A9416-ED8B-4E85-9D40-61E59CD36C9B}"/>
              </a:ext>
            </a:extLst>
          </p:cNvPr>
          <p:cNvSpPr>
            <a:spLocks noGrp="1"/>
          </p:cNvSpPr>
          <p:nvPr>
            <p:ph sz="half" idx="2"/>
          </p:nvPr>
        </p:nvSpPr>
        <p:spPr>
          <a:xfrm>
            <a:off x="726664" y="2175130"/>
            <a:ext cx="5157787" cy="3886298"/>
          </a:xfrm>
        </p:spPr>
        <p:txBody>
          <a:bodyPr>
            <a:normAutofit fontScale="92500" lnSpcReduction="10000"/>
          </a:bodyPr>
          <a:lstStyle/>
          <a:p>
            <a:pPr fontAlgn="base">
              <a:lnSpc>
                <a:spcPct val="100000"/>
              </a:lnSpc>
              <a:spcBef>
                <a:spcPts val="2400"/>
              </a:spcBef>
            </a:pPr>
            <a:r>
              <a:rPr lang="en-US" sz="1800" b="1" dirty="0"/>
              <a:t>Monitor the activity, usage, and equipment availability</a:t>
            </a:r>
            <a:r>
              <a:rPr lang="en-US" sz="1800" dirty="0"/>
              <a:t> in real time</a:t>
            </a:r>
          </a:p>
          <a:p>
            <a:pPr fontAlgn="base">
              <a:lnSpc>
                <a:spcPct val="100000"/>
              </a:lnSpc>
              <a:spcBef>
                <a:spcPts val="2400"/>
              </a:spcBef>
            </a:pPr>
            <a:r>
              <a:rPr lang="en-US" sz="1800" dirty="0"/>
              <a:t>Know when to </a:t>
            </a:r>
            <a:r>
              <a:rPr lang="en-US" sz="1800" b="1" dirty="0"/>
              <a:t>rotate</a:t>
            </a:r>
            <a:r>
              <a:rPr lang="en-US" sz="1800" dirty="0"/>
              <a:t> </a:t>
            </a:r>
            <a:r>
              <a:rPr lang="en-US" sz="1800" b="1" dirty="0"/>
              <a:t>machines</a:t>
            </a:r>
            <a:r>
              <a:rPr lang="en-US" sz="1800" dirty="0"/>
              <a:t> to ensure even wear and know which type of machines you need more of and which ones should be retired</a:t>
            </a:r>
          </a:p>
          <a:p>
            <a:pPr fontAlgn="base">
              <a:lnSpc>
                <a:spcPct val="100000"/>
              </a:lnSpc>
              <a:spcBef>
                <a:spcPts val="2400"/>
              </a:spcBef>
            </a:pPr>
            <a:r>
              <a:rPr lang="en-US" sz="1800" dirty="0"/>
              <a:t>Check equipment sensor </a:t>
            </a:r>
            <a:r>
              <a:rPr lang="en-US" sz="1800" b="1" dirty="0"/>
              <a:t>status</a:t>
            </a:r>
            <a:r>
              <a:rPr lang="en-US" sz="1800" dirty="0"/>
              <a:t> via the Aware Admin Analytics page and get </a:t>
            </a:r>
            <a:r>
              <a:rPr lang="en-US" sz="1800" b="1" dirty="0"/>
              <a:t>alerts</a:t>
            </a:r>
            <a:r>
              <a:rPr lang="en-US" sz="1800" dirty="0"/>
              <a:t> of low batteries or disconnected sensors</a:t>
            </a:r>
          </a:p>
          <a:p>
            <a:pPr fontAlgn="base">
              <a:lnSpc>
                <a:spcPct val="100000"/>
              </a:lnSpc>
              <a:spcBef>
                <a:spcPts val="2400"/>
              </a:spcBef>
            </a:pPr>
            <a:r>
              <a:rPr lang="en-US" sz="1800" b="1" dirty="0"/>
              <a:t>Monitor monthly trends</a:t>
            </a:r>
            <a:r>
              <a:rPr lang="en-US" sz="1800" dirty="0"/>
              <a:t>, and learn things such as: the </a:t>
            </a:r>
            <a:r>
              <a:rPr lang="en-US" sz="1800" b="1" dirty="0"/>
              <a:t>most popular equipment</a:t>
            </a:r>
            <a:r>
              <a:rPr lang="en-US" sz="1800" dirty="0"/>
              <a:t>, the </a:t>
            </a:r>
            <a:r>
              <a:rPr lang="en-US" sz="1800" b="1" dirty="0"/>
              <a:t>busiest </a:t>
            </a:r>
            <a:r>
              <a:rPr lang="en-US" sz="1800" dirty="0"/>
              <a:t>hours</a:t>
            </a:r>
            <a:r>
              <a:rPr lang="en-US" sz="1800" b="1" dirty="0"/>
              <a:t> </a:t>
            </a:r>
            <a:r>
              <a:rPr lang="en-US" sz="1800" dirty="0"/>
              <a:t>and days of week, and the </a:t>
            </a:r>
            <a:r>
              <a:rPr lang="en-US" sz="1800" b="1" dirty="0"/>
              <a:t>usage hours per machine or machine category</a:t>
            </a:r>
          </a:p>
          <a:p>
            <a:endParaRPr lang="en-US" sz="1400" dirty="0"/>
          </a:p>
        </p:txBody>
      </p:sp>
      <p:sp>
        <p:nvSpPr>
          <p:cNvPr id="8" name="Text Placeholder 7">
            <a:extLst>
              <a:ext uri="{FF2B5EF4-FFF2-40B4-BE49-F238E27FC236}">
                <a16:creationId xmlns:a16="http://schemas.microsoft.com/office/drawing/2014/main" id="{0AAA51DE-B59C-472B-848A-75F40CD30197}"/>
              </a:ext>
            </a:extLst>
          </p:cNvPr>
          <p:cNvSpPr>
            <a:spLocks noGrp="1"/>
          </p:cNvSpPr>
          <p:nvPr>
            <p:ph type="body" sz="quarter" idx="3"/>
          </p:nvPr>
        </p:nvSpPr>
        <p:spPr>
          <a:xfrm>
            <a:off x="6055900" y="1238097"/>
            <a:ext cx="5183188" cy="823912"/>
          </a:xfrm>
        </p:spPr>
        <p:txBody>
          <a:bodyPr/>
          <a:lstStyle/>
          <a:p>
            <a:r>
              <a:rPr lang="en-US" dirty="0"/>
              <a:t>FOR RESIDENTS</a:t>
            </a:r>
          </a:p>
        </p:txBody>
      </p:sp>
      <p:sp>
        <p:nvSpPr>
          <p:cNvPr id="9" name="Content Placeholder 8">
            <a:extLst>
              <a:ext uri="{FF2B5EF4-FFF2-40B4-BE49-F238E27FC236}">
                <a16:creationId xmlns:a16="http://schemas.microsoft.com/office/drawing/2014/main" id="{F7A397C5-FBE3-4221-9E4B-3BE3F2A6507D}"/>
              </a:ext>
            </a:extLst>
          </p:cNvPr>
          <p:cNvSpPr>
            <a:spLocks noGrp="1"/>
          </p:cNvSpPr>
          <p:nvPr>
            <p:ph sz="quarter" idx="4"/>
          </p:nvPr>
        </p:nvSpPr>
        <p:spPr>
          <a:xfrm>
            <a:off x="6059076" y="2175130"/>
            <a:ext cx="5183188" cy="3684588"/>
          </a:xfrm>
        </p:spPr>
        <p:txBody>
          <a:bodyPr>
            <a:normAutofit fontScale="92500" lnSpcReduction="10000"/>
          </a:bodyPr>
          <a:lstStyle/>
          <a:p>
            <a:pPr fontAlgn="base">
              <a:lnSpc>
                <a:spcPct val="100000"/>
              </a:lnSpc>
            </a:pPr>
            <a:r>
              <a:rPr lang="en-US" sz="1800" dirty="0"/>
              <a:t>Check if the </a:t>
            </a:r>
            <a:r>
              <a:rPr lang="en-US" sz="1800" b="1" dirty="0"/>
              <a:t>equipment you want to use is available</a:t>
            </a:r>
            <a:r>
              <a:rPr lang="en-US" sz="1800" dirty="0"/>
              <a:t> via the BuildingLink Resident mobile app</a:t>
            </a:r>
          </a:p>
          <a:p>
            <a:pPr fontAlgn="base">
              <a:lnSpc>
                <a:spcPct val="100000"/>
              </a:lnSpc>
            </a:pPr>
            <a:r>
              <a:rPr lang="en-US" sz="1800" dirty="0"/>
              <a:t>Use  </a:t>
            </a:r>
            <a:r>
              <a:rPr lang="en-US" sz="1800" b="1" dirty="0"/>
              <a:t>Amazon Echo </a:t>
            </a:r>
            <a:r>
              <a:rPr lang="en-US" sz="1800" dirty="0"/>
              <a:t>voice commands for </a:t>
            </a:r>
            <a:r>
              <a:rPr lang="en-US" sz="1800" dirty="0" err="1"/>
              <a:t>realtime</a:t>
            </a:r>
            <a:r>
              <a:rPr lang="en-US" sz="1800" dirty="0"/>
              <a:t> updates of your fitness center availability and comfort factors (temperature and humidity).</a:t>
            </a:r>
          </a:p>
          <a:p>
            <a:endParaRPr lang="en-US" dirty="0"/>
          </a:p>
        </p:txBody>
      </p:sp>
    </p:spTree>
    <p:extLst>
      <p:ext uri="{BB962C8B-B14F-4D97-AF65-F5344CB8AC3E}">
        <p14:creationId xmlns:p14="http://schemas.microsoft.com/office/powerpoint/2010/main" val="2994861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045C0-F097-4F51-B622-91C1CA8ADF85}"/>
              </a:ext>
            </a:extLst>
          </p:cNvPr>
          <p:cNvSpPr>
            <a:spLocks noGrp="1"/>
          </p:cNvSpPr>
          <p:nvPr>
            <p:ph type="title"/>
          </p:nvPr>
        </p:nvSpPr>
        <p:spPr>
          <a:xfrm>
            <a:off x="839788" y="365125"/>
            <a:ext cx="10515600" cy="823913"/>
          </a:xfrm>
        </p:spPr>
        <p:txBody>
          <a:bodyPr/>
          <a:lstStyle/>
          <a:p>
            <a:r>
              <a:rPr lang="en-US" dirty="0"/>
              <a:t>Alexa Skill for Aware for Fitness Center</a:t>
            </a:r>
          </a:p>
        </p:txBody>
      </p:sp>
      <p:sp>
        <p:nvSpPr>
          <p:cNvPr id="3" name="Text Placeholder 2">
            <a:extLst>
              <a:ext uri="{FF2B5EF4-FFF2-40B4-BE49-F238E27FC236}">
                <a16:creationId xmlns:a16="http://schemas.microsoft.com/office/drawing/2014/main" id="{F778E5B8-42FB-4700-9807-9C797FE0D5A9}"/>
              </a:ext>
            </a:extLst>
          </p:cNvPr>
          <p:cNvSpPr>
            <a:spLocks noGrp="1"/>
          </p:cNvSpPr>
          <p:nvPr>
            <p:ph type="body" idx="1"/>
          </p:nvPr>
        </p:nvSpPr>
        <p:spPr>
          <a:xfrm>
            <a:off x="839788" y="1244282"/>
            <a:ext cx="5256212" cy="990917"/>
          </a:xfrm>
        </p:spPr>
        <p:txBody>
          <a:bodyPr>
            <a:normAutofit/>
          </a:bodyPr>
          <a:lstStyle/>
          <a:p>
            <a:r>
              <a:rPr lang="en-US" sz="3200" dirty="0"/>
              <a:t>Some of the things you can ask Alexa</a:t>
            </a:r>
          </a:p>
        </p:txBody>
      </p:sp>
      <p:sp>
        <p:nvSpPr>
          <p:cNvPr id="4" name="Content Placeholder 3">
            <a:extLst>
              <a:ext uri="{FF2B5EF4-FFF2-40B4-BE49-F238E27FC236}">
                <a16:creationId xmlns:a16="http://schemas.microsoft.com/office/drawing/2014/main" id="{A5B5C72D-A0E8-4905-A2DA-2A77970C54D6}"/>
              </a:ext>
            </a:extLst>
          </p:cNvPr>
          <p:cNvSpPr>
            <a:spLocks noGrp="1"/>
          </p:cNvSpPr>
          <p:nvPr>
            <p:ph sz="half" idx="2"/>
          </p:nvPr>
        </p:nvSpPr>
        <p:spPr>
          <a:xfrm>
            <a:off x="839788" y="2387599"/>
            <a:ext cx="5157787" cy="3802063"/>
          </a:xfrm>
        </p:spPr>
        <p:txBody>
          <a:bodyPr>
            <a:normAutofit/>
          </a:bodyPr>
          <a:lstStyle/>
          <a:p>
            <a:pPr>
              <a:spcBef>
                <a:spcPts val="2400"/>
              </a:spcBef>
            </a:pPr>
            <a:r>
              <a:rPr lang="en-US" sz="2400" i="1" dirty="0"/>
              <a:t>Ask BuildingLink what’s happening in the fitness center</a:t>
            </a:r>
          </a:p>
          <a:p>
            <a:pPr>
              <a:spcBef>
                <a:spcPts val="2400"/>
              </a:spcBef>
            </a:pPr>
            <a:r>
              <a:rPr lang="en-US" sz="2400" i="1" dirty="0"/>
              <a:t>Tell me about the fitness center</a:t>
            </a:r>
          </a:p>
          <a:p>
            <a:pPr>
              <a:spcBef>
                <a:spcPts val="2400"/>
              </a:spcBef>
            </a:pPr>
            <a:r>
              <a:rPr lang="en-US" sz="2400" i="1" dirty="0"/>
              <a:t>Tell me what machines are available / Tell me if there is a treadmill available</a:t>
            </a:r>
          </a:p>
        </p:txBody>
      </p:sp>
      <p:pic>
        <p:nvPicPr>
          <p:cNvPr id="2052" name="Picture 4" descr="Image result for amazon echo">
            <a:extLst>
              <a:ext uri="{FF2B5EF4-FFF2-40B4-BE49-F238E27FC236}">
                <a16:creationId xmlns:a16="http://schemas.microsoft.com/office/drawing/2014/main" id="{1D7381C0-FEBB-4603-BD6B-E9CAAB54A47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58564" y="2582861"/>
            <a:ext cx="4764476" cy="2680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076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FC7C8-A040-4B92-B4D5-05486AFE1EA7}"/>
              </a:ext>
            </a:extLst>
          </p:cNvPr>
          <p:cNvSpPr>
            <a:spLocks noGrp="1"/>
          </p:cNvSpPr>
          <p:nvPr>
            <p:ph type="title"/>
          </p:nvPr>
        </p:nvSpPr>
        <p:spPr>
          <a:xfrm>
            <a:off x="66675" y="248602"/>
            <a:ext cx="11791028" cy="813435"/>
          </a:xfrm>
        </p:spPr>
        <p:txBody>
          <a:bodyPr>
            <a:normAutofit fontScale="90000"/>
          </a:bodyPr>
          <a:lstStyle/>
          <a:p>
            <a:r>
              <a:rPr lang="en-US" sz="4900" dirty="0"/>
              <a:t>Reports and Data </a:t>
            </a:r>
            <a:r>
              <a:rPr lang="en-US" sz="2700" dirty="0"/>
              <a:t>– Hosted within the familiar BuildingLink Interface</a:t>
            </a:r>
            <a:endParaRPr lang="en-US" sz="3600" dirty="0"/>
          </a:p>
        </p:txBody>
      </p:sp>
      <p:pic>
        <p:nvPicPr>
          <p:cNvPr id="7" name="Picture 6">
            <a:extLst>
              <a:ext uri="{FF2B5EF4-FFF2-40B4-BE49-F238E27FC236}">
                <a16:creationId xmlns:a16="http://schemas.microsoft.com/office/drawing/2014/main" id="{072EAB3F-09A6-4F65-827A-942A46ACB52F}"/>
              </a:ext>
            </a:extLst>
          </p:cNvPr>
          <p:cNvPicPr>
            <a:picLocks noChangeAspect="1"/>
          </p:cNvPicPr>
          <p:nvPr/>
        </p:nvPicPr>
        <p:blipFill rotWithShape="1">
          <a:blip r:embed="rId2"/>
          <a:srcRect r="11433"/>
          <a:stretch/>
        </p:blipFill>
        <p:spPr>
          <a:xfrm>
            <a:off x="66675" y="1062037"/>
            <a:ext cx="11379066" cy="5043795"/>
          </a:xfrm>
          <a:prstGeom prst="rect">
            <a:avLst/>
          </a:prstGeom>
        </p:spPr>
      </p:pic>
    </p:spTree>
    <p:extLst>
      <p:ext uri="{BB962C8B-B14F-4D97-AF65-F5344CB8AC3E}">
        <p14:creationId xmlns:p14="http://schemas.microsoft.com/office/powerpoint/2010/main" val="2538605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57539-CDE6-4F24-949A-89133485F3D3}"/>
              </a:ext>
            </a:extLst>
          </p:cNvPr>
          <p:cNvSpPr>
            <a:spLocks noGrp="1"/>
          </p:cNvSpPr>
          <p:nvPr>
            <p:ph type="title"/>
          </p:nvPr>
        </p:nvSpPr>
        <p:spPr>
          <a:xfrm>
            <a:off x="1813560" y="394621"/>
            <a:ext cx="10515600" cy="721995"/>
          </a:xfrm>
        </p:spPr>
        <p:txBody>
          <a:bodyPr>
            <a:normAutofit/>
          </a:bodyPr>
          <a:lstStyle/>
          <a:p>
            <a:r>
              <a:rPr lang="en-US" sz="4000" dirty="0"/>
              <a:t>Weekly Usage Summary Report</a:t>
            </a:r>
          </a:p>
        </p:txBody>
      </p:sp>
      <p:pic>
        <p:nvPicPr>
          <p:cNvPr id="5" name="Picture 4">
            <a:extLst>
              <a:ext uri="{FF2B5EF4-FFF2-40B4-BE49-F238E27FC236}">
                <a16:creationId xmlns:a16="http://schemas.microsoft.com/office/drawing/2014/main" id="{CEED8CAC-9C7F-4140-9E2D-1007B5967938}"/>
              </a:ext>
            </a:extLst>
          </p:cNvPr>
          <p:cNvPicPr/>
          <p:nvPr/>
        </p:nvPicPr>
        <p:blipFill>
          <a:blip r:embed="rId2"/>
          <a:stretch>
            <a:fillRect/>
          </a:stretch>
        </p:blipFill>
        <p:spPr>
          <a:xfrm>
            <a:off x="1813560" y="1220152"/>
            <a:ext cx="8077200" cy="4702175"/>
          </a:xfrm>
          <a:prstGeom prst="rect">
            <a:avLst/>
          </a:prstGeom>
        </p:spPr>
      </p:pic>
    </p:spTree>
    <p:extLst>
      <p:ext uri="{BB962C8B-B14F-4D97-AF65-F5344CB8AC3E}">
        <p14:creationId xmlns:p14="http://schemas.microsoft.com/office/powerpoint/2010/main" val="630214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1E7EA1-E252-4DBB-A77E-994CF43B0F7D}"/>
              </a:ext>
            </a:extLst>
          </p:cNvPr>
          <p:cNvSpPr>
            <a:spLocks noGrp="1"/>
          </p:cNvSpPr>
          <p:nvPr>
            <p:ph type="title"/>
          </p:nvPr>
        </p:nvSpPr>
        <p:spPr>
          <a:xfrm>
            <a:off x="589280" y="233046"/>
            <a:ext cx="10515600" cy="762635"/>
          </a:xfrm>
        </p:spPr>
        <p:txBody>
          <a:bodyPr>
            <a:normAutofit/>
          </a:bodyPr>
          <a:lstStyle/>
          <a:p>
            <a:r>
              <a:rPr lang="en-US" sz="4000" dirty="0"/>
              <a:t>Monthly Trend Report</a:t>
            </a:r>
          </a:p>
        </p:txBody>
      </p:sp>
      <p:pic>
        <p:nvPicPr>
          <p:cNvPr id="4" name="Picture 3">
            <a:extLst>
              <a:ext uri="{FF2B5EF4-FFF2-40B4-BE49-F238E27FC236}">
                <a16:creationId xmlns:a16="http://schemas.microsoft.com/office/drawing/2014/main" id="{C135E35E-B309-44DD-9257-94DFC4317DD7}"/>
              </a:ext>
            </a:extLst>
          </p:cNvPr>
          <p:cNvPicPr/>
          <p:nvPr/>
        </p:nvPicPr>
        <p:blipFill>
          <a:blip r:embed="rId2"/>
          <a:stretch>
            <a:fillRect/>
          </a:stretch>
        </p:blipFill>
        <p:spPr>
          <a:xfrm>
            <a:off x="589280" y="995680"/>
            <a:ext cx="10764520" cy="762634"/>
          </a:xfrm>
          <a:prstGeom prst="rect">
            <a:avLst/>
          </a:prstGeom>
        </p:spPr>
      </p:pic>
      <p:pic>
        <p:nvPicPr>
          <p:cNvPr id="5" name="Picture 4">
            <a:extLst>
              <a:ext uri="{FF2B5EF4-FFF2-40B4-BE49-F238E27FC236}">
                <a16:creationId xmlns:a16="http://schemas.microsoft.com/office/drawing/2014/main" id="{2AA0440E-27F3-4EF6-B609-A5591C60C8FB}"/>
              </a:ext>
            </a:extLst>
          </p:cNvPr>
          <p:cNvPicPr/>
          <p:nvPr/>
        </p:nvPicPr>
        <p:blipFill>
          <a:blip r:embed="rId3"/>
          <a:stretch>
            <a:fillRect/>
          </a:stretch>
        </p:blipFill>
        <p:spPr>
          <a:xfrm>
            <a:off x="1871662" y="1758314"/>
            <a:ext cx="8448675" cy="4318635"/>
          </a:xfrm>
          <a:prstGeom prst="rect">
            <a:avLst/>
          </a:prstGeom>
        </p:spPr>
      </p:pic>
    </p:spTree>
    <p:extLst>
      <p:ext uri="{BB962C8B-B14F-4D97-AF65-F5344CB8AC3E}">
        <p14:creationId xmlns:p14="http://schemas.microsoft.com/office/powerpoint/2010/main" val="4109671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1E7EA1-E252-4DBB-A77E-994CF43B0F7D}"/>
              </a:ext>
            </a:extLst>
          </p:cNvPr>
          <p:cNvSpPr>
            <a:spLocks noGrp="1"/>
          </p:cNvSpPr>
          <p:nvPr>
            <p:ph type="title"/>
          </p:nvPr>
        </p:nvSpPr>
        <p:spPr>
          <a:xfrm>
            <a:off x="1359310" y="365124"/>
            <a:ext cx="10515600" cy="646331"/>
          </a:xfrm>
        </p:spPr>
        <p:txBody>
          <a:bodyPr>
            <a:normAutofit fontScale="90000"/>
          </a:bodyPr>
          <a:lstStyle/>
          <a:p>
            <a:r>
              <a:rPr lang="en-US" dirty="0"/>
              <a:t>Equipment In-Use Report</a:t>
            </a:r>
          </a:p>
        </p:txBody>
      </p:sp>
      <p:pic>
        <p:nvPicPr>
          <p:cNvPr id="8" name="Picture 7">
            <a:extLst>
              <a:ext uri="{FF2B5EF4-FFF2-40B4-BE49-F238E27FC236}">
                <a16:creationId xmlns:a16="http://schemas.microsoft.com/office/drawing/2014/main" id="{5F8D63C3-F366-4B1D-9B06-D5B8891FADA1}"/>
              </a:ext>
            </a:extLst>
          </p:cNvPr>
          <p:cNvPicPr/>
          <p:nvPr/>
        </p:nvPicPr>
        <p:blipFill>
          <a:blip r:embed="rId2"/>
          <a:stretch>
            <a:fillRect/>
          </a:stretch>
        </p:blipFill>
        <p:spPr>
          <a:xfrm>
            <a:off x="1359310" y="1011455"/>
            <a:ext cx="9308690" cy="4919211"/>
          </a:xfrm>
          <a:prstGeom prst="rect">
            <a:avLst/>
          </a:prstGeom>
        </p:spPr>
      </p:pic>
      <p:sp>
        <p:nvSpPr>
          <p:cNvPr id="9" name="TextBox 8">
            <a:extLst>
              <a:ext uri="{FF2B5EF4-FFF2-40B4-BE49-F238E27FC236}">
                <a16:creationId xmlns:a16="http://schemas.microsoft.com/office/drawing/2014/main" id="{06169FC2-B948-4847-9140-964982159070}"/>
              </a:ext>
            </a:extLst>
          </p:cNvPr>
          <p:cNvSpPr txBox="1"/>
          <p:nvPr/>
        </p:nvSpPr>
        <p:spPr>
          <a:xfrm>
            <a:off x="8167492" y="386118"/>
            <a:ext cx="2665198" cy="646331"/>
          </a:xfrm>
          <a:prstGeom prst="rect">
            <a:avLst/>
          </a:prstGeom>
          <a:noFill/>
        </p:spPr>
        <p:txBody>
          <a:bodyPr wrap="square" rtlCol="0">
            <a:spAutoFit/>
          </a:bodyPr>
          <a:lstStyle/>
          <a:p>
            <a:r>
              <a:rPr lang="en-US" dirty="0"/>
              <a:t>Current Status for managers and residents</a:t>
            </a:r>
          </a:p>
        </p:txBody>
      </p:sp>
    </p:spTree>
    <p:extLst>
      <p:ext uri="{BB962C8B-B14F-4D97-AF65-F5344CB8AC3E}">
        <p14:creationId xmlns:p14="http://schemas.microsoft.com/office/powerpoint/2010/main" val="3321752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444CC-7546-40D6-907F-F05E3D06E732}"/>
              </a:ext>
            </a:extLst>
          </p:cNvPr>
          <p:cNvSpPr>
            <a:spLocks noGrp="1"/>
          </p:cNvSpPr>
          <p:nvPr>
            <p:ph type="title"/>
          </p:nvPr>
        </p:nvSpPr>
        <p:spPr>
          <a:xfrm>
            <a:off x="838200" y="365125"/>
            <a:ext cx="10515600" cy="864235"/>
          </a:xfrm>
        </p:spPr>
        <p:txBody>
          <a:bodyPr/>
          <a:lstStyle/>
          <a:p>
            <a:r>
              <a:rPr lang="en-US" dirty="0"/>
              <a:t>Sensor Status Overview</a:t>
            </a:r>
          </a:p>
        </p:txBody>
      </p:sp>
      <p:pic>
        <p:nvPicPr>
          <p:cNvPr id="4" name="Picture 3">
            <a:extLst>
              <a:ext uri="{FF2B5EF4-FFF2-40B4-BE49-F238E27FC236}">
                <a16:creationId xmlns:a16="http://schemas.microsoft.com/office/drawing/2014/main" id="{1605F635-77E0-4FF0-AB82-2381F3FDD25B}"/>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838200" y="1127760"/>
            <a:ext cx="10335608" cy="4795520"/>
          </a:xfrm>
          <a:prstGeom prst="rect">
            <a:avLst/>
          </a:prstGeom>
        </p:spPr>
      </p:pic>
    </p:spTree>
    <p:extLst>
      <p:ext uri="{BB962C8B-B14F-4D97-AF65-F5344CB8AC3E}">
        <p14:creationId xmlns:p14="http://schemas.microsoft.com/office/powerpoint/2010/main" val="25017638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ware by BuildingLink PPT Template.potx" id="{83978B3D-49E3-4ACC-A912-1EF9E355197E}" vid="{6E44D57A-5137-42DE-9C19-38F36B49788D}"/>
    </a:ext>
  </a:extLst>
</a:theme>
</file>

<file path=docProps/app.xml><?xml version="1.0" encoding="utf-8"?>
<Properties xmlns="http://schemas.openxmlformats.org/officeDocument/2006/extended-properties" xmlns:vt="http://schemas.openxmlformats.org/officeDocument/2006/docPropsVTypes">
  <Template>Aware by BuildingLink PPT Template</Template>
  <TotalTime>2059</TotalTime>
  <Words>502</Words>
  <Application>Microsoft Office PowerPoint</Application>
  <PresentationFormat>Widescreen</PresentationFormat>
  <Paragraphs>97</Paragraphs>
  <Slides>15</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proxima-n-w01-reg</vt:lpstr>
      <vt:lpstr>wfont_543166_8b331da2b33c4b87a18e14f6d751da8e</vt:lpstr>
      <vt:lpstr>Office Theme</vt:lpstr>
      <vt:lpstr>Fitness Center Solution</vt:lpstr>
      <vt:lpstr>Solution Overview</vt:lpstr>
      <vt:lpstr>Solution Benefits</vt:lpstr>
      <vt:lpstr>Alexa Skill for Aware for Fitness Center</vt:lpstr>
      <vt:lpstr>Reports and Data – Hosted within the familiar BuildingLink Interface</vt:lpstr>
      <vt:lpstr>Weekly Usage Summary Report</vt:lpstr>
      <vt:lpstr>Monthly Trend Report</vt:lpstr>
      <vt:lpstr>Equipment In-Use Report</vt:lpstr>
      <vt:lpstr>Sensor Status Overview</vt:lpstr>
      <vt:lpstr>Hardware</vt:lpstr>
      <vt:lpstr>Pricing </vt:lpstr>
      <vt:lpstr>Simple Installation</vt:lpstr>
      <vt:lpstr>Testimonials</vt:lpstr>
      <vt:lpstr>Other Aware Solutions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Hejtmanek</dc:creator>
  <cp:lastModifiedBy>Michael Hejtmanek</cp:lastModifiedBy>
  <cp:revision>42</cp:revision>
  <dcterms:created xsi:type="dcterms:W3CDTF">2019-04-15T18:33:56Z</dcterms:created>
  <dcterms:modified xsi:type="dcterms:W3CDTF">2019-04-18T18:48:33Z</dcterms:modified>
</cp:coreProperties>
</file>